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5" r:id="rId3"/>
    <p:sldId id="274" r:id="rId4"/>
    <p:sldId id="273" r:id="rId5"/>
    <p:sldId id="266" r:id="rId6"/>
    <p:sldId id="317" r:id="rId7"/>
    <p:sldId id="258" r:id="rId8"/>
    <p:sldId id="268" r:id="rId9"/>
    <p:sldId id="269" r:id="rId10"/>
    <p:sldId id="275" r:id="rId11"/>
    <p:sldId id="276" r:id="rId12"/>
    <p:sldId id="277" r:id="rId13"/>
    <p:sldId id="278" r:id="rId14"/>
    <p:sldId id="282" r:id="rId15"/>
    <p:sldId id="319" r:id="rId16"/>
    <p:sldId id="318" r:id="rId17"/>
    <p:sldId id="323" r:id="rId18"/>
    <p:sldId id="286" r:id="rId19"/>
    <p:sldId id="284" r:id="rId20"/>
    <p:sldId id="285" r:id="rId21"/>
    <p:sldId id="287" r:id="rId22"/>
    <p:sldId id="320" r:id="rId23"/>
    <p:sldId id="288" r:id="rId24"/>
    <p:sldId id="289" r:id="rId25"/>
    <p:sldId id="294" r:id="rId26"/>
    <p:sldId id="295" r:id="rId27"/>
    <p:sldId id="291" r:id="rId28"/>
    <p:sldId id="292" r:id="rId29"/>
    <p:sldId id="293" r:id="rId30"/>
    <p:sldId id="296" r:id="rId31"/>
    <p:sldId id="297" r:id="rId32"/>
    <p:sldId id="303" r:id="rId33"/>
    <p:sldId id="298" r:id="rId34"/>
    <p:sldId id="299" r:id="rId35"/>
    <p:sldId id="312" r:id="rId36"/>
    <p:sldId id="313" r:id="rId37"/>
    <p:sldId id="314" r:id="rId38"/>
    <p:sldId id="315" r:id="rId39"/>
    <p:sldId id="316" r:id="rId40"/>
    <p:sldId id="305" r:id="rId41"/>
    <p:sldId id="307" r:id="rId42"/>
    <p:sldId id="306" r:id="rId43"/>
    <p:sldId id="321" r:id="rId44"/>
    <p:sldId id="311" r:id="rId45"/>
    <p:sldId id="309" r:id="rId46"/>
    <p:sldId id="310" r:id="rId47"/>
    <p:sldId id="259" r:id="rId48"/>
    <p:sldId id="260" r:id="rId49"/>
    <p:sldId id="262" r:id="rId50"/>
    <p:sldId id="267" r:id="rId5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ED7"/>
    <a:srgbClr val="38797B"/>
    <a:srgbClr val="BB1851"/>
    <a:srgbClr val="106671"/>
    <a:srgbClr val="F39FBD"/>
    <a:srgbClr val="FBCE97"/>
    <a:srgbClr val="CDFFFF"/>
    <a:srgbClr val="00ABAB"/>
    <a:srgbClr val="BFBFBF"/>
    <a:srgbClr val="F18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557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031099719917559"/>
          <c:y val="0.15384523172469616"/>
          <c:w val="0.37030932375063857"/>
          <c:h val="0.6720105695282775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066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61-4E29-9760-A77B226C9A85}"/>
              </c:ext>
            </c:extLst>
          </c:dPt>
          <c:dPt>
            <c:idx val="1"/>
            <c:bubble3D val="0"/>
            <c:spPr>
              <a:solidFill>
                <a:srgbClr val="BB18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61-4E29-9760-A77B226C9A85}"/>
              </c:ext>
            </c:extLst>
          </c:dPt>
          <c:dPt>
            <c:idx val="2"/>
            <c:bubble3D val="0"/>
            <c:spPr>
              <a:solidFill>
                <a:srgbClr val="FBDE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61-4E29-9760-A77B226C9A85}"/>
              </c:ext>
            </c:extLst>
          </c:dPt>
          <c:dPt>
            <c:idx val="3"/>
            <c:bubble3D val="0"/>
            <c:spPr>
              <a:solidFill>
                <a:srgbClr val="F18A0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61-4E29-9760-A77B226C9A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Blad1!$C$28:$C$31</c:f>
              <c:strCache>
                <c:ptCount val="4"/>
                <c:pt idx="0">
                  <c:v>Lopend</c:v>
                </c:pt>
                <c:pt idx="1">
                  <c:v>On hold</c:v>
                </c:pt>
                <c:pt idx="2">
                  <c:v>Nog niet opgestart</c:v>
                </c:pt>
                <c:pt idx="3">
                  <c:v>Nog niet kunnen bereiken</c:v>
                </c:pt>
              </c:strCache>
            </c:strRef>
          </c:cat>
          <c:val>
            <c:numRef>
              <c:f>Blad1!$D$28:$D$31</c:f>
              <c:numCache>
                <c:formatCode>General</c:formatCode>
                <c:ptCount val="4"/>
                <c:pt idx="0">
                  <c:v>20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61-4E29-9760-A77B226C9A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ayout>
        <c:manualLayout>
          <c:xMode val="edge"/>
          <c:yMode val="edge"/>
          <c:x val="1.2304250559284116E-2"/>
          <c:y val="0.18835043880932334"/>
          <c:w val="0.28868555021226372"/>
          <c:h val="0.241678542361546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950673665791781"/>
          <c:y val="0.1011856882800668"/>
          <c:w val="0.36793674540682414"/>
          <c:h val="0.74363316956553649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F39FB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1C-4479-8F92-36DD6E8DEEF8}"/>
              </c:ext>
            </c:extLst>
          </c:dPt>
          <c:dPt>
            <c:idx val="1"/>
            <c:bubble3D val="0"/>
            <c:spPr>
              <a:solidFill>
                <a:srgbClr val="FBCE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1C-4479-8F92-36DD6E8DEEF8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1C-4479-8F92-36DD6E8DEEF8}"/>
              </c:ext>
            </c:extLst>
          </c:dPt>
          <c:dPt>
            <c:idx val="3"/>
            <c:bubble3D val="0"/>
            <c:spPr>
              <a:solidFill>
                <a:srgbClr val="CDFF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1C-4479-8F92-36DD6E8DEEF8}"/>
              </c:ext>
            </c:extLst>
          </c:dPt>
          <c:dPt>
            <c:idx val="4"/>
            <c:bubble3D val="0"/>
            <c:spPr>
              <a:solidFill>
                <a:srgbClr val="BB185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51C-4479-8F92-36DD6E8DEEF8}"/>
              </c:ext>
            </c:extLst>
          </c:dPt>
          <c:dPt>
            <c:idx val="5"/>
            <c:bubble3D val="0"/>
            <c:spPr>
              <a:solidFill>
                <a:srgbClr val="00ABA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51C-4479-8F92-36DD6E8DEEF8}"/>
              </c:ext>
            </c:extLst>
          </c:dPt>
          <c:dPt>
            <c:idx val="6"/>
            <c:bubble3D val="0"/>
            <c:spPr>
              <a:solidFill>
                <a:srgbClr val="FBDED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51C-4479-8F92-36DD6E8DEEF8}"/>
              </c:ext>
            </c:extLst>
          </c:dPt>
          <c:dPt>
            <c:idx val="7"/>
            <c:bubble3D val="0"/>
            <c:spPr>
              <a:solidFill>
                <a:srgbClr val="F18A0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51C-4479-8F92-36DD6E8DEEF8}"/>
              </c:ext>
            </c:extLst>
          </c:dPt>
          <c:dPt>
            <c:idx val="8"/>
            <c:bubble3D val="0"/>
            <c:spPr>
              <a:solidFill>
                <a:srgbClr val="10667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51C-4479-8F92-36DD6E8DEE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Blad1!$C$18:$C$26</c:f>
              <c:strCache>
                <c:ptCount val="9"/>
                <c:pt idx="0">
                  <c:v>OCMW</c:v>
                </c:pt>
                <c:pt idx="1">
                  <c:v>AZ Geel</c:v>
                </c:pt>
                <c:pt idx="2">
                  <c:v>ELP</c:v>
                </c:pt>
                <c:pt idx="3">
                  <c:v>Brugfiguur</c:v>
                </c:pt>
                <c:pt idx="4">
                  <c:v>Zelfstandige vroedvrouw</c:v>
                </c:pt>
                <c:pt idx="5">
                  <c:v>Wit-Gele Kruis</c:v>
                </c:pt>
                <c:pt idx="6">
                  <c:v>Kordia</c:v>
                </c:pt>
                <c:pt idx="7">
                  <c:v>Kind en Gezin</c:v>
                </c:pt>
                <c:pt idx="8">
                  <c:v>AZ Turnhout</c:v>
                </c:pt>
              </c:strCache>
            </c:strRef>
          </c:cat>
          <c:val>
            <c:numRef>
              <c:f>Blad1!$D$18:$D$26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51C-4479-8F92-36DD6E8DE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normalizeH="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ayout>
        <c:manualLayout>
          <c:xMode val="edge"/>
          <c:yMode val="edge"/>
          <c:x val="2.7777777777777776E-2"/>
          <c:y val="0.12337877396065508"/>
          <c:w val="0.29230610236220467"/>
          <c:h val="0.73289924176144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620919957652337"/>
          <c:y val="8.7372491571248531E-2"/>
          <c:w val="0.37415497843936002"/>
          <c:h val="0.820280511199002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1D-4950-B749-94C72AD5A363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1D-4950-B749-94C72AD5A36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01D-4950-B749-94C72AD5A363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1D-4950-B749-94C72AD5A363}"/>
              </c:ext>
            </c:extLst>
          </c:dPt>
          <c:dPt>
            <c:idx val="4"/>
            <c:bubble3D val="0"/>
            <c:spPr>
              <a:solidFill>
                <a:srgbClr val="F39F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01D-4950-B749-94C72AD5A363}"/>
              </c:ext>
            </c:extLst>
          </c:dPt>
          <c:dPt>
            <c:idx val="5"/>
            <c:bubble3D val="0"/>
            <c:spPr>
              <a:solidFill>
                <a:srgbClr val="FBCE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01D-4950-B749-94C72AD5A363}"/>
              </c:ext>
            </c:extLst>
          </c:dPt>
          <c:dPt>
            <c:idx val="6"/>
            <c:bubble3D val="0"/>
            <c:spPr>
              <a:solidFill>
                <a:srgbClr val="CDF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01D-4950-B749-94C72AD5A363}"/>
              </c:ext>
            </c:extLst>
          </c:dPt>
          <c:dPt>
            <c:idx val="7"/>
            <c:bubble3D val="0"/>
            <c:spPr>
              <a:solidFill>
                <a:srgbClr val="00ABA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01D-4950-B749-94C72AD5A363}"/>
              </c:ext>
            </c:extLst>
          </c:dPt>
          <c:dPt>
            <c:idx val="8"/>
            <c:bubble3D val="0"/>
            <c:spPr>
              <a:solidFill>
                <a:srgbClr val="BFBFB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01D-4950-B749-94C72AD5A363}"/>
              </c:ext>
            </c:extLst>
          </c:dPt>
          <c:dPt>
            <c:idx val="9"/>
            <c:bubble3D val="0"/>
            <c:spPr>
              <a:solidFill>
                <a:srgbClr val="F18A0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01D-4950-B749-94C72AD5A363}"/>
              </c:ext>
            </c:extLst>
          </c:dPt>
          <c:dPt>
            <c:idx val="10"/>
            <c:bubble3D val="0"/>
            <c:spPr>
              <a:solidFill>
                <a:srgbClr val="BB18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01D-4950-B749-94C72AD5A363}"/>
              </c:ext>
            </c:extLst>
          </c:dPt>
          <c:dPt>
            <c:idx val="11"/>
            <c:bubble3D val="0"/>
            <c:spPr>
              <a:solidFill>
                <a:srgbClr val="FBDE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01D-4950-B749-94C72AD5A363}"/>
              </c:ext>
            </c:extLst>
          </c:dPt>
          <c:dPt>
            <c:idx val="12"/>
            <c:bubble3D val="0"/>
            <c:spPr>
              <a:solidFill>
                <a:srgbClr val="1066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01D-4950-B749-94C72AD5A363}"/>
              </c:ext>
            </c:extLst>
          </c:dPt>
          <c:dLbls>
            <c:spPr>
              <a:noFill/>
              <a:ln>
                <a:noFill/>
              </a:ln>
              <a:effectLst>
                <a:outerShdw blurRad="50800" dist="50800" dir="5400000" sx="8000" sy="8000" algn="ctr" rotWithShape="0">
                  <a:srgbClr val="000000">
                    <a:alpha val="43137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Blad1!$C$2:$C$14</c:f>
              <c:strCache>
                <c:ptCount val="13"/>
                <c:pt idx="0">
                  <c:v>Aantal vragen over levensdomeinen</c:v>
                </c:pt>
                <c:pt idx="1">
                  <c:v>Middelengebruik</c:v>
                </c:pt>
                <c:pt idx="2">
                  <c:v>Geweld</c:v>
                </c:pt>
                <c:pt idx="3">
                  <c:v>Verblijfsstatus</c:v>
                </c:pt>
                <c:pt idx="4">
                  <c:v>Opvoeding en verontrusting</c:v>
                </c:pt>
                <c:pt idx="5">
                  <c:v>Opvolging zwangerschap</c:v>
                </c:pt>
                <c:pt idx="6">
                  <c:v>Nederlands leren</c:v>
                </c:pt>
                <c:pt idx="7">
                  <c:v>Psychologisch welzijn</c:v>
                </c:pt>
                <c:pt idx="8">
                  <c:v>Kinderopvang</c:v>
                </c:pt>
                <c:pt idx="9">
                  <c:v>Woonsituatie</c:v>
                </c:pt>
                <c:pt idx="10">
                  <c:v>Financiële situatie</c:v>
                </c:pt>
                <c:pt idx="11">
                  <c:v>Werksituatie</c:v>
                </c:pt>
                <c:pt idx="12">
                  <c:v>Sociaal netwerk</c:v>
                </c:pt>
              </c:strCache>
            </c:strRef>
          </c:cat>
          <c:val>
            <c:numRef>
              <c:f>Blad1!$D$2:$D$14</c:f>
              <c:numCache>
                <c:formatCode>General</c:formatCode>
                <c:ptCount val="13"/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7</c:v>
                </c:pt>
                <c:pt idx="6">
                  <c:v>10</c:v>
                </c:pt>
                <c:pt idx="7">
                  <c:v>13</c:v>
                </c:pt>
                <c:pt idx="8">
                  <c:v>15</c:v>
                </c:pt>
                <c:pt idx="9">
                  <c:v>16</c:v>
                </c:pt>
                <c:pt idx="10">
                  <c:v>16</c:v>
                </c:pt>
                <c:pt idx="11">
                  <c:v>18</c:v>
                </c:pt>
                <c:pt idx="1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01D-4950-B749-94C72AD5A36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Grandview" panose="020B0502040204020203" pitchFamily="34" charset="0"/>
                <a:ea typeface="+mn-ea"/>
                <a:cs typeface="+mn-cs"/>
              </a:defRPr>
            </a:pPr>
            <a:endParaRPr lang="nl-BE"/>
          </a:p>
        </c:txPr>
      </c:legendEntry>
      <c:layout>
        <c:manualLayout>
          <c:xMode val="edge"/>
          <c:yMode val="edge"/>
          <c:x val="0"/>
          <c:y val="7.8407022278539018E-2"/>
          <c:w val="0.32353835733315267"/>
          <c:h val="0.88049455203499372"/>
        </c:manualLayout>
      </c:layout>
      <c:overlay val="0"/>
      <c:spPr>
        <a:noFill/>
        <a:ln>
          <a:noFill/>
        </a:ln>
        <a:effectLst>
          <a:glow>
            <a:schemeClr val="accent1">
              <a:alpha val="40000"/>
            </a:schemeClr>
          </a:glow>
          <a:outerShdw blurRad="50800" dist="50800" dir="5400000" sx="82000" sy="82000" algn="ctr" rotWithShape="0">
            <a:srgbClr val="000000">
              <a:alpha val="43137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EF714-B29B-4C26-975C-06082326796A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474E4-384C-4E28-9E0C-43C230E835C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900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3856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0596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230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4339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6814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142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237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77DBF-17F8-445A-867E-38595CFDA425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717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12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1516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74E4-384C-4E28-9E0C-43C230E835C3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467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66BBE-CD85-7549-B09A-56F415A9F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CDE7A0-0D89-E20D-7299-F3755128B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94ACFF-25D8-2088-CD50-45044788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FFBBAA-0DC4-A1CE-9AE6-F5FACD6C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02D43E-B64F-297E-5160-3E19AA36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19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26620-30D7-7894-5CDF-6A260419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8D55EA-05DC-8E78-92C3-ACB3E66EA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B7A2C8-B2C6-C0BF-5EE7-9C9AEBC6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2BA510-1D23-822C-5E2B-ABE70250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15B82E-FB4C-8B36-F49F-9D8458D4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907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2B25D74-E8C9-17D0-1A5D-0007EF03A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3193541-24C2-6294-D8EA-96A6DF103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A59F59-682F-9ACC-9C64-684E3486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8747D9-2E13-6938-1CBA-A5814E87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B08960-72C3-0DB7-8DB7-933B7B93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892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44A06-D226-94EC-8CDF-76B7F385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A16176-2A13-5110-D85B-B9B51D27D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673E5-BADD-75A5-A784-AE16537B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5C8620-B5A5-428A-9CD7-0B6B8C3E0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6BBA08-1903-B2CB-B50C-168CC131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767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94A9E-96C4-CB90-47C9-6FB2529B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CF7CF4-806A-C9E1-9F99-E74ADD56B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B96FEF-4265-4CAB-4CF4-DE9F726F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46120-CCBB-502E-ABAC-CB7E595C8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339A71-6A0D-0EC9-DCEA-DD17CFC8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172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54179-5666-29D2-EA4A-703F5267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ABE949-B90F-D88D-CBB4-D53E9BA8A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D13D622-6258-82AA-74DB-5C743B14D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E893E0-481D-7962-AB0A-C46AFEB1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8AE158-E721-5BF4-AE92-66574497F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D89718-E7D9-5DF4-649C-818817CE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193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279E0-529F-352A-9367-61C66B84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89840F-67D1-9A46-BA0B-3CB8EC0E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3FFE0C-E68A-3FF3-419F-6EB42D8D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36B930-AAF9-1B04-1918-2627A561B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504CE3E-F7CA-0B87-3425-76657480D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CFCC8E7-03C1-E9FB-2431-184BCD59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AA88CCE-4817-3D23-0ED3-94078E384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56C9785-EB29-79B5-E249-B355C417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149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66DB2-E11F-F812-1327-7F08B032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D22B24-8FF7-5B5E-F895-84F3BA91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47507FF-1E66-89D9-19C6-BA1FB482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D4894B-B838-E273-3A94-30B89635A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162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6CBE5C1-21AC-6E9E-C07E-9314C2A3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59FF3B0-1C84-7537-F89F-523B8BFD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89FEF7-0BA9-B58A-CCFE-3642BFCC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27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06FE6-E05B-78D6-4EF1-601E24E9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17F5BE-C79B-84F5-9268-7FC2C0942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CBD519-9EF8-DF26-77B0-AB4EAF857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43C0CD-E930-1886-9D7D-A4E36F76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6E9DE0-6E53-9520-F504-08D827E5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742063B-2D3E-44D3-14A8-D456C319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69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9DDDA-FAC2-24EF-FCBD-9568753F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E7DD629-A894-253A-3EA9-F001C6C23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AA404F-3B95-49EA-AEF8-0BDD66E3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67D7B4-FD1D-51E8-7B6F-8151AA040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E96A99-C32B-2337-7AA5-68BA9159F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3701FA-6411-30E2-AC6E-D1408997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323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C2B281A-6375-F46D-F7C8-9A9C958C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AD0C5E-7201-67C8-AE77-D6464A3DE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B4A69A-8F11-7977-C6CA-2AFCF9763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BC5440-F530-48EE-8FC5-18A14491DE20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1B7F88-8B0A-373B-FF35-C8E96662E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3A1A98-0CB0-8023-03CA-F70158172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F2EEF7-2EE2-4603-9D43-F98A9BFF97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533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9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A0ED1F72-3839-6800-FC73-4982DB7437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6671"/>
          </a:solidFill>
          <a:ln>
            <a:solidFill>
              <a:srgbClr val="1066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4EEF16-24B2-C0CB-E76A-D8CF27880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83"/>
          <a:stretch/>
        </p:blipFill>
        <p:spPr>
          <a:xfrm>
            <a:off x="1" y="0"/>
            <a:ext cx="2832100" cy="40032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FD0F177-7245-A5EC-2D44-44B26346D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80" b="27033"/>
          <a:stretch/>
        </p:blipFill>
        <p:spPr>
          <a:xfrm>
            <a:off x="9042400" y="0"/>
            <a:ext cx="3149599" cy="29210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2CFB4ED2-91B8-42C6-8706-714EA74333DB}"/>
              </a:ext>
            </a:extLst>
          </p:cNvPr>
          <p:cNvSpPr/>
          <p:nvPr/>
        </p:nvSpPr>
        <p:spPr>
          <a:xfrm>
            <a:off x="8026400" y="1295400"/>
            <a:ext cx="1612900" cy="1790700"/>
          </a:xfrm>
          <a:prstGeom prst="rect">
            <a:avLst/>
          </a:prstGeom>
          <a:solidFill>
            <a:srgbClr val="106671"/>
          </a:solidFill>
          <a:ln>
            <a:solidFill>
              <a:srgbClr val="1066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 descr="Afbeelding met Lettertype, Graphics, hart, logo&#10;&#10;Automatisch gegenereerde beschrijving">
            <a:extLst>
              <a:ext uri="{FF2B5EF4-FFF2-40B4-BE49-F238E27FC236}">
                <a16:creationId xmlns:a16="http://schemas.microsoft.com/office/drawing/2014/main" id="{093CED61-EEB6-6FCE-750C-234D263E7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21587" r="12703" b="26735"/>
          <a:stretch/>
        </p:blipFill>
        <p:spPr>
          <a:xfrm>
            <a:off x="2565698" y="1168399"/>
            <a:ext cx="7060603" cy="48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19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0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853" y="2291934"/>
            <a:ext cx="7000291" cy="2313907"/>
          </a:xfrm>
        </p:spPr>
        <p:txBody>
          <a:bodyPr>
            <a:noAutofit/>
          </a:bodyPr>
          <a:lstStyle/>
          <a:p>
            <a:r>
              <a:rPr lang="nl-BE" sz="6000" dirty="0">
                <a:solidFill>
                  <a:srgbClr val="BB1851"/>
                </a:solidFill>
                <a:latin typeface="Grandview" panose="020B0502040204020203" pitchFamily="34" charset="0"/>
              </a:rPr>
              <a:t>INTERFEDERAAL ZORGPROGRAMMA</a:t>
            </a: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BELGISCHE NODEN/PROBLEMEN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4616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Grandview" panose="020B0502040204020203" pitchFamily="34" charset="0"/>
              </a:rPr>
              <a:t>KCE rapporten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Ongelijke verdeling van de perinatale zorg!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We missen een vroegtijdige opsporing van vrouwen met psychosociale kwetsbaarheden.</a:t>
            </a:r>
          </a:p>
          <a:p>
            <a:pPr lvl="2"/>
            <a:r>
              <a:rPr lang="nl-NL" sz="2200" i="1" dirty="0">
                <a:latin typeface="Grandview" panose="020B0502040204020203" pitchFamily="34" charset="0"/>
              </a:rPr>
              <a:t>Objectief screening = detectieratio x 5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De postnatale zorg is niet afgestemd op de noden van de vrouw, het kind, het gezin.</a:t>
            </a:r>
          </a:p>
          <a:p>
            <a:endParaRPr lang="nl-NL" sz="2400" dirty="0">
              <a:latin typeface="Grandview" panose="020B0502040204020203" pitchFamily="34" charset="0"/>
            </a:endParaRPr>
          </a:p>
          <a:p>
            <a:r>
              <a:rPr lang="nl-NL" sz="2400" dirty="0">
                <a:latin typeface="Grandview" panose="020B0502040204020203" pitchFamily="34" charset="0"/>
              </a:rPr>
              <a:t>Verbeteren van het perinataal zorgprogramma </a:t>
            </a:r>
            <a:br>
              <a:rPr lang="nl-NL" sz="2400" dirty="0">
                <a:latin typeface="Grandview" panose="020B0502040204020203" pitchFamily="34" charset="0"/>
              </a:rPr>
            </a:br>
            <a:r>
              <a:rPr lang="nl-NL" sz="2400" dirty="0">
                <a:latin typeface="Grandview" panose="020B0502040204020203" pitchFamily="34" charset="0"/>
              </a:rPr>
              <a:t>= winst op korte en lange termijn, op medisch vlak, maar vooral op het algemeen welzijn bij zowel moeder, kind, en het ganse gezin!</a:t>
            </a:r>
          </a:p>
          <a:p>
            <a:endParaRPr lang="nl-NL" sz="2400" dirty="0">
              <a:latin typeface="Grandview" panose="020B0502040204020203" pitchFamily="34" charset="0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9F600793-A58C-DC89-C294-4BAC17AD2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PROTOCOLAKKOORD 8/11/2023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Grandview" panose="020B0502040204020203" pitchFamily="34" charset="0"/>
              </a:rPr>
              <a:t>De perinatale zorg is één van de drie prioritaire domeinen waarvoor een interfederaal programma wordt uitgewerkt.</a:t>
            </a:r>
          </a:p>
          <a:p>
            <a:endParaRPr lang="nl-NL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Doel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Effectieve toegang te verzekeren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Geïntegreerd, continu en afgestemd op de noden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Sterke interactie en samenwerking</a:t>
            </a:r>
          </a:p>
        </p:txBody>
      </p:sp>
      <p:pic>
        <p:nvPicPr>
          <p:cNvPr id="5" name="Afbeelding 4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53FDD2B3-1EB7-D2FC-DA9E-06344E9DA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15BE94D1-D7DB-F316-45BE-9AAF08341298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10" name="Afbeelding 9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272A87C4-1248-22C1-E51A-66C1FA8D2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9E7D5FBD-A323-3B94-FF8B-8B34312FAD25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AA759F2-057E-E576-3A49-89DA82F12237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7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QUINTUPLE AIM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2944" cy="4351338"/>
          </a:xfrm>
        </p:spPr>
        <p:txBody>
          <a:bodyPr>
            <a:normAutofit/>
          </a:bodyPr>
          <a:lstStyle/>
          <a:p>
            <a:r>
              <a:rPr lang="nl-NL" dirty="0">
                <a:latin typeface="Grandview" panose="020B0502040204020203" pitchFamily="34" charset="0"/>
              </a:rPr>
              <a:t>Continuïteit van zorg en welzijn voor het ganse gezien</a:t>
            </a:r>
          </a:p>
          <a:p>
            <a:r>
              <a:rPr lang="nl-NL" dirty="0">
                <a:latin typeface="Grandview" panose="020B0502040204020203" pitchFamily="34" charset="0"/>
              </a:rPr>
              <a:t>Vanaf conceptie tot en met de leeftijd van 2 jaar </a:t>
            </a:r>
          </a:p>
          <a:p>
            <a:r>
              <a:rPr lang="nl-NL" dirty="0">
                <a:latin typeface="Grandview" panose="020B0502040204020203" pitchFamily="34" charset="0"/>
              </a:rPr>
              <a:t>Hoogwaardige en doelgerichte geïntegreerde zorg </a:t>
            </a:r>
          </a:p>
          <a:p>
            <a:r>
              <a:rPr lang="nl-NL" dirty="0">
                <a:latin typeface="Grandview" panose="020B0502040204020203" pitchFamily="34" charset="0"/>
              </a:rPr>
              <a:t>Maximale en vroegtijdige identificatie</a:t>
            </a:r>
          </a:p>
          <a:p>
            <a:r>
              <a:rPr lang="nl-NL" dirty="0">
                <a:latin typeface="Grandview" panose="020B0502040204020203" pitchFamily="34" charset="0"/>
              </a:rPr>
              <a:t>De ontwikkeling en kansen van het kind maximaliseren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Picture 2" descr="Understanding The Quintuple Aim, 44% OFF | 7thtravel.com">
            <a:extLst>
              <a:ext uri="{FF2B5EF4-FFF2-40B4-BE49-F238E27FC236}">
                <a16:creationId xmlns:a16="http://schemas.microsoft.com/office/drawing/2014/main" id="{B139ADE9-0069-D2F0-FB22-BD022E7CC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500"/>
          <a:stretch/>
        </p:blipFill>
        <p:spPr bwMode="auto">
          <a:xfrm>
            <a:off x="7809463" y="2023156"/>
            <a:ext cx="3986234" cy="38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14736E39-200C-37FB-B0A2-66880285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087BDB8C-B602-0884-B1B8-5995F20E219C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36F5FF69-421E-CF8F-BAE6-FD5E34A4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E3A24DD8-C9EA-C9B0-E81B-4E0524ACCF32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463D3618-5B84-98F8-884F-138022951D1F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PRAKTISCHE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6" y="1552156"/>
            <a:ext cx="10936705" cy="4351338"/>
          </a:xfrm>
        </p:spPr>
        <p:txBody>
          <a:bodyPr>
            <a:normAutofit/>
          </a:bodyPr>
          <a:lstStyle/>
          <a:p>
            <a:r>
              <a:rPr lang="nl-NL" b="1" dirty="0" err="1">
                <a:solidFill>
                  <a:srgbClr val="106671"/>
                </a:solidFill>
                <a:latin typeface="Grandview" panose="020B0502040204020203" pitchFamily="34" charset="0"/>
              </a:rPr>
              <a:t>Micro-niveau</a:t>
            </a:r>
            <a:r>
              <a:rPr lang="nl-NL" dirty="0">
                <a:latin typeface="Grandview" panose="020B0502040204020203" pitchFamily="34" charset="0"/>
              </a:rPr>
              <a:t>: de zorgverleners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Detectie via screening met de Born-in-Belgium Pro tool, gevolgd door een PPA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Zorgen voor een vergoedbare zorg- en welzijnscoördinatie</a:t>
            </a:r>
          </a:p>
          <a:p>
            <a:pPr lvl="2"/>
            <a:r>
              <a:rPr lang="nl-NL" sz="2200" dirty="0">
                <a:latin typeface="Grandview" panose="020B0502040204020203" pitchFamily="34" charset="0"/>
              </a:rPr>
              <a:t>Afstemming </a:t>
            </a:r>
            <a:r>
              <a:rPr lang="nl-NL" sz="2200" dirty="0" err="1">
                <a:latin typeface="Grandview" panose="020B0502040204020203" pitchFamily="34" charset="0"/>
              </a:rPr>
              <a:t>zorgpad</a:t>
            </a:r>
            <a:r>
              <a:rPr lang="nl-NL" sz="2200" dirty="0">
                <a:latin typeface="Grandview" panose="020B0502040204020203" pitchFamily="34" charset="0"/>
              </a:rPr>
              <a:t> volgens indicatoren (kwetsbaarheden)</a:t>
            </a:r>
          </a:p>
          <a:p>
            <a:pPr lvl="2"/>
            <a:r>
              <a:rPr lang="nl-NL" sz="2200" dirty="0">
                <a:latin typeface="Grandview" panose="020B0502040204020203" pitchFamily="34" charset="0"/>
              </a:rPr>
              <a:t>Eerst prenataal/perinataal – geleidelijke uitbreiding postnataal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Organisatie van ‘perinataal overleg’</a:t>
            </a:r>
          </a:p>
        </p:txBody>
      </p:sp>
      <p:pic>
        <p:nvPicPr>
          <p:cNvPr id="10" name="Afbeelding 9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39A1814-AE8F-211E-3421-546FE8F81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98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087BDB8C-B602-0884-B1B8-5995F20E219C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36F5FF69-421E-CF8F-BAE6-FD5E34A4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E3A24DD8-C9EA-C9B0-E81B-4E0524ACCF32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463D3618-5B84-98F8-884F-138022951D1F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PRAKTISCHE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6" y="1552156"/>
            <a:ext cx="10936705" cy="4351338"/>
          </a:xfrm>
        </p:spPr>
        <p:txBody>
          <a:bodyPr>
            <a:normAutofit/>
          </a:bodyPr>
          <a:lstStyle/>
          <a:p>
            <a:r>
              <a:rPr lang="nl-NL" sz="2200" dirty="0" err="1">
                <a:latin typeface="Grandview" panose="020B0502040204020203" pitchFamily="34" charset="0"/>
              </a:rPr>
              <a:t>Zorgpad</a:t>
            </a:r>
            <a:r>
              <a:rPr lang="nl-NL" sz="2200" dirty="0">
                <a:latin typeface="Grandview" panose="020B0502040204020203" pitchFamily="34" charset="0"/>
              </a:rPr>
              <a:t> (ter info)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B02B9DB-F237-FCAA-F5F8-D13E44231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5" y="2357798"/>
            <a:ext cx="11958440" cy="2976101"/>
          </a:xfrm>
          <a:prstGeom prst="rect">
            <a:avLst/>
          </a:prstGeom>
          <a:noFill/>
        </p:spPr>
      </p:pic>
      <p:pic>
        <p:nvPicPr>
          <p:cNvPr id="10" name="Afbeelding 9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39A1814-AE8F-211E-3421-546FE8F81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15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5679D5-35F1-9DBF-887A-A6FBBF459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dirty="0" err="1">
                <a:solidFill>
                  <a:srgbClr val="106671"/>
                </a:solidFill>
                <a:latin typeface="Grandview" panose="020B0502040204020203" pitchFamily="34" charset="0"/>
              </a:rPr>
              <a:t>Meso-niveau</a:t>
            </a:r>
            <a:endParaRPr lang="nl-NL" b="1" dirty="0">
              <a:solidFill>
                <a:srgbClr val="106671"/>
              </a:solidFill>
              <a:latin typeface="Grandview" panose="020B0502040204020203" pitchFamily="34" charset="0"/>
            </a:endParaRPr>
          </a:p>
          <a:p>
            <a:pPr lvl="1"/>
            <a:r>
              <a:rPr lang="nl-NL" dirty="0">
                <a:latin typeface="Grandview" panose="020B0502040204020203" pitchFamily="34" charset="0"/>
              </a:rPr>
              <a:t>Realiseren en stimuleren van geïntegreerde zorg op het terrein in het kader van het </a:t>
            </a:r>
            <a:r>
              <a:rPr lang="nl-NL" dirty="0" err="1">
                <a:latin typeface="Grandview" panose="020B0502040204020203" pitchFamily="34" charset="0"/>
              </a:rPr>
              <a:t>interfederaal</a:t>
            </a:r>
            <a:r>
              <a:rPr lang="nl-NL" dirty="0">
                <a:latin typeface="Grandview" panose="020B0502040204020203" pitchFamily="34" charset="0"/>
              </a:rPr>
              <a:t> programma</a:t>
            </a:r>
          </a:p>
          <a:p>
            <a:pPr lvl="1"/>
            <a:endParaRPr lang="nl-NL" dirty="0">
              <a:latin typeface="Grandview" panose="020B0502040204020203" pitchFamily="34" charset="0"/>
            </a:endParaRPr>
          </a:p>
          <a:p>
            <a:r>
              <a:rPr lang="nl-NL" b="1" dirty="0" err="1">
                <a:solidFill>
                  <a:srgbClr val="106671"/>
                </a:solidFill>
                <a:latin typeface="Grandview" panose="020B0502040204020203" pitchFamily="34" charset="0"/>
              </a:rPr>
              <a:t>Macro-niveau</a:t>
            </a:r>
            <a:endParaRPr lang="nl-NL" b="1" dirty="0">
              <a:solidFill>
                <a:srgbClr val="106671"/>
              </a:solidFill>
              <a:latin typeface="Grandview" panose="020B0502040204020203" pitchFamily="34" charset="0"/>
            </a:endParaRPr>
          </a:p>
          <a:p>
            <a:pPr lvl="1"/>
            <a:r>
              <a:rPr lang="nl-NL" dirty="0">
                <a:latin typeface="Grandview" panose="020B0502040204020203" pitchFamily="34" charset="0"/>
              </a:rPr>
              <a:t>Vlaanderen: agentschap Opgroeien en departement Zorg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Wallonië: ONE, AVIQ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Duitstalige gemeenschap: Duitstalig </a:t>
            </a:r>
            <a:r>
              <a:rPr lang="nl-NL" dirty="0" err="1">
                <a:latin typeface="Grandview" panose="020B0502040204020203" pitchFamily="34" charset="0"/>
              </a:rPr>
              <a:t>Ministerium</a:t>
            </a:r>
            <a:endParaRPr lang="nl-NL" dirty="0">
              <a:latin typeface="Grandview" panose="020B0502040204020203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3C988AD-0776-ECCE-3104-912494699D9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PRAKTISCHE ORGANISATIE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18C3ACDB-01B3-1CD6-6C0A-EBF06B89AA37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15BFF0E-2A73-7989-C3C3-1C72825987C7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DE351400-850E-B636-8B3C-7CF763A77C4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E77A57A-4688-CF90-4516-0A73339A1F00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A05AEFD9-9624-8D0C-E3A3-9623F1CEC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6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087BDB8C-B602-0884-B1B8-5995F20E219C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36F5FF69-421E-CF8F-BAE6-FD5E34A4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E3A24DD8-C9EA-C9B0-E81B-4E0524ACCF32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463D3618-5B84-98F8-884F-138022951D1F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HET VLAAMS AKKOORD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6" y="1552156"/>
            <a:ext cx="10936705" cy="435133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Laatste sprint tot implementatie</a:t>
            </a:r>
          </a:p>
          <a:p>
            <a:endParaRPr lang="nl-NL" b="1" dirty="0">
              <a:solidFill>
                <a:srgbClr val="106671"/>
              </a:solidFill>
              <a:latin typeface="Grandview" panose="020B0502040204020203" pitchFamily="34" charset="0"/>
            </a:endParaRPr>
          </a:p>
          <a:p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Onze hoop ‘1 september 2024’</a:t>
            </a:r>
          </a:p>
          <a:p>
            <a:endParaRPr lang="nl-NL" b="1" dirty="0">
              <a:solidFill>
                <a:srgbClr val="106671"/>
              </a:solidFill>
              <a:latin typeface="Grandview" panose="020B0502040204020203" pitchFamily="34" charset="0"/>
            </a:endParaRPr>
          </a:p>
          <a:p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Het akkoord blijft evenwel een ‘breed uitgeschreven </a:t>
            </a:r>
            <a:r>
              <a:rPr lang="nl-NL" b="1" dirty="0" err="1">
                <a:solidFill>
                  <a:srgbClr val="106671"/>
                </a:solidFill>
                <a:latin typeface="Grandview" panose="020B0502040204020203" pitchFamily="34" charset="0"/>
              </a:rPr>
              <a:t>zorgpad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’.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Oprichting ‘</a:t>
            </a:r>
            <a:r>
              <a:rPr lang="nl-NL" dirty="0" err="1">
                <a:latin typeface="Grandview" panose="020B0502040204020203" pitchFamily="34" charset="0"/>
              </a:rPr>
              <a:t>Task</a:t>
            </a:r>
            <a:r>
              <a:rPr lang="nl-NL" dirty="0">
                <a:latin typeface="Grandview" panose="020B0502040204020203" pitchFamily="34" charset="0"/>
              </a:rPr>
              <a:t> Force geïntegreerde zorg’ </a:t>
            </a:r>
          </a:p>
          <a:p>
            <a:pPr lvl="2"/>
            <a:r>
              <a:rPr lang="nl-NL" dirty="0">
                <a:latin typeface="Grandview" panose="020B0502040204020203" pitchFamily="34" charset="0"/>
              </a:rPr>
              <a:t>Opvolging uitvoering van de </a:t>
            </a:r>
            <a:r>
              <a:rPr lang="nl-NL" dirty="0" err="1">
                <a:latin typeface="Grandview" panose="020B0502040204020203" pitchFamily="34" charset="0"/>
              </a:rPr>
              <a:t>interfederale</a:t>
            </a:r>
            <a:r>
              <a:rPr lang="nl-NL" dirty="0">
                <a:latin typeface="Grandview" panose="020B0502040204020203" pitchFamily="34" charset="0"/>
              </a:rPr>
              <a:t> programma’s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Werkgroep voor gegevensregistratie, dataflow en gegevensdeling</a:t>
            </a:r>
          </a:p>
          <a:p>
            <a:endParaRPr lang="nl-NL" sz="2400" dirty="0">
              <a:latin typeface="Grandview" panose="020B0502040204020203" pitchFamily="34" charset="0"/>
            </a:endParaRPr>
          </a:p>
          <a:p>
            <a:endParaRPr lang="nl-NL" sz="2200" dirty="0">
              <a:latin typeface="Grandview" panose="020B0502040204020203" pitchFamily="34" charset="0"/>
            </a:endParaRPr>
          </a:p>
        </p:txBody>
      </p:sp>
      <p:pic>
        <p:nvPicPr>
          <p:cNvPr id="10" name="Afbeelding 9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39A1814-AE8F-211E-3421-546FE8F81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75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0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853" y="2291934"/>
            <a:ext cx="7000291" cy="2313907"/>
          </a:xfrm>
        </p:spPr>
        <p:txBody>
          <a:bodyPr>
            <a:noAutofit/>
          </a:bodyPr>
          <a:lstStyle/>
          <a:p>
            <a:r>
              <a:rPr lang="nl-BE" sz="6000" dirty="0">
                <a:solidFill>
                  <a:srgbClr val="BB1851"/>
                </a:solidFill>
                <a:latin typeface="Grandview" panose="020B0502040204020203" pitchFamily="34" charset="0"/>
              </a:rPr>
              <a:t>BORN IN BELGIUM IN CIJFERS 23’-24’</a:t>
            </a: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68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rgbClr val="BB1851"/>
                </a:solidFill>
                <a:latin typeface="Grandview" panose="020B0502040204020203" pitchFamily="34" charset="0"/>
              </a:rPr>
              <a:t>BORN IN BELGIUM PROFESSIONALS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Grandview" panose="020B0502040204020203" pitchFamily="34" charset="0"/>
              </a:rPr>
              <a:t>Een digitaal platform  voor hulpverleners</a:t>
            </a:r>
          </a:p>
          <a:p>
            <a:r>
              <a:rPr lang="nl-NL" sz="2400" dirty="0">
                <a:latin typeface="Grandview" panose="020B0502040204020203" pitchFamily="34" charset="0"/>
              </a:rPr>
              <a:t>Detectie en opvolging psychosociale kwetsbaarheid in de zwangerschap</a:t>
            </a:r>
          </a:p>
          <a:p>
            <a:endParaRPr lang="nl-NL" sz="2400" dirty="0">
              <a:latin typeface="Grandview" panose="020B0502040204020203" pitchFamily="34" charset="0"/>
            </a:endParaRPr>
          </a:p>
          <a:p>
            <a:r>
              <a:rPr lang="nl-NL" sz="2400" dirty="0">
                <a:latin typeface="Grandview" panose="020B0502040204020203" pitchFamily="34" charset="0"/>
              </a:rPr>
              <a:t> Prof dr. Katrien Beeckman, Kelly Amuli, Kim Decabooter, Florence </a:t>
            </a:r>
            <a:r>
              <a:rPr lang="nl-NL" sz="2400" dirty="0" err="1">
                <a:latin typeface="Grandview" panose="020B0502040204020203" pitchFamily="34" charset="0"/>
              </a:rPr>
              <a:t>Talrich</a:t>
            </a:r>
            <a:r>
              <a:rPr lang="nl-NL" sz="2400" dirty="0">
                <a:latin typeface="Grandview" panose="020B0502040204020203" pitchFamily="34" charset="0"/>
              </a:rPr>
              <a:t>, Caroline </a:t>
            </a:r>
            <a:r>
              <a:rPr lang="nl-NL" sz="2400" dirty="0" err="1">
                <a:latin typeface="Grandview" panose="020B0502040204020203" pitchFamily="34" charset="0"/>
              </a:rPr>
              <a:t>Germanes</a:t>
            </a:r>
            <a:r>
              <a:rPr lang="nl-NL" sz="2400" dirty="0">
                <a:latin typeface="Grandview" panose="020B0502040204020203" pitchFamily="34" charset="0"/>
              </a:rPr>
              <a:t>, Sabine </a:t>
            </a:r>
            <a:r>
              <a:rPr lang="nl-NL" sz="2400" dirty="0" err="1">
                <a:latin typeface="Grandview" panose="020B0502040204020203" pitchFamily="34" charset="0"/>
              </a:rPr>
              <a:t>Verschelde</a:t>
            </a:r>
            <a:r>
              <a:rPr lang="nl-NL" sz="2400" dirty="0">
                <a:latin typeface="Grandview" panose="020B0502040204020203" pitchFamily="34" charset="0"/>
              </a:rPr>
              <a:t>, Emilie </a:t>
            </a:r>
            <a:r>
              <a:rPr lang="nl-NL" sz="2400" dirty="0" err="1">
                <a:latin typeface="Grandview" panose="020B0502040204020203" pitchFamily="34" charset="0"/>
              </a:rPr>
              <a:t>Saey</a:t>
            </a:r>
            <a:r>
              <a:rPr lang="nl-NL" sz="2400" dirty="0">
                <a:latin typeface="Grandview" panose="020B0502040204020203" pitchFamily="34" charset="0"/>
              </a:rPr>
              <a:t>, dr. An-Sofie Van </a:t>
            </a:r>
            <a:r>
              <a:rPr lang="nl-NL" sz="2400" dirty="0" err="1">
                <a:latin typeface="Grandview" panose="020B0502040204020203" pitchFamily="34" charset="0"/>
              </a:rPr>
              <a:t>Parys</a:t>
            </a:r>
            <a:r>
              <a:rPr lang="nl-NL" sz="2400" dirty="0">
                <a:latin typeface="Grandview" panose="020B0502040204020203" pitchFamily="34" charset="0"/>
              </a:rPr>
              <a:t> &amp; Manon </a:t>
            </a:r>
            <a:r>
              <a:rPr lang="nl-NL" sz="2400" dirty="0" err="1">
                <a:latin typeface="Grandview" panose="020B0502040204020203" pitchFamily="34" charset="0"/>
              </a:rPr>
              <a:t>Moulin</a:t>
            </a:r>
            <a:endParaRPr lang="nl-NL" sz="2400" dirty="0">
              <a:latin typeface="Grandview" panose="020B0502040204020203" pitchFamily="34" charset="0"/>
            </a:endParaRPr>
          </a:p>
          <a:p>
            <a:pPr marL="0" indent="0">
              <a:buNone/>
            </a:pPr>
            <a:endParaRPr lang="nl-NL" sz="2400" dirty="0">
              <a:latin typeface="Grandview" panose="020B0502040204020203" pitchFamily="34" charset="0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Picture 4" descr="Riziv | Domus Medica">
            <a:extLst>
              <a:ext uri="{FF2B5EF4-FFF2-40B4-BE49-F238E27FC236}">
                <a16:creationId xmlns:a16="http://schemas.microsoft.com/office/drawing/2014/main" id="{C34CF60B-8397-FD5E-CE60-D677FAACF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95" y="5320199"/>
            <a:ext cx="2431961" cy="1360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7228199-117C-1F55-FA73-8927C1BDF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18" y="5320199"/>
            <a:ext cx="2399911" cy="1356565"/>
          </a:xfrm>
          <a:prstGeom prst="rect">
            <a:avLst/>
          </a:prstGeom>
        </p:spPr>
      </p:pic>
      <p:pic>
        <p:nvPicPr>
          <p:cNvPr id="11" name="Afbeelding 10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21CE8F24-B598-439C-3AC7-1F68AF60F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2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dicht LizisMore Sterke Start (2)">
            <a:hlinkClick r:id="" action="ppaction://media"/>
            <a:extLst>
              <a:ext uri="{FF2B5EF4-FFF2-40B4-BE49-F238E27FC236}">
                <a16:creationId xmlns:a16="http://schemas.microsoft.com/office/drawing/2014/main" id="{DEBCCAFE-AABB-756F-F0C3-7D7F2E6A1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DOELSTELLINGEN</a:t>
            </a: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5720AE-37D3-14AE-6FE6-F55C9C337023}"/>
              </a:ext>
            </a:extLst>
          </p:cNvPr>
          <p:cNvSpPr txBox="1">
            <a:spLocks/>
          </p:cNvSpPr>
          <p:nvPr/>
        </p:nvSpPr>
        <p:spPr>
          <a:xfrm>
            <a:off x="1779196" y="1690688"/>
            <a:ext cx="10180790" cy="41484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BE" sz="3200" b="1" dirty="0">
                <a:solidFill>
                  <a:srgbClr val="106671"/>
                </a:solidFill>
                <a:latin typeface="Grandview" panose="020B0502040204020203" pitchFamily="34" charset="0"/>
              </a:rPr>
              <a:t>Sensibiliseren</a:t>
            </a:r>
            <a:br>
              <a:rPr lang="nl-BE" sz="3200" dirty="0">
                <a:latin typeface="Grandview" panose="020B0502040204020203" pitchFamily="34" charset="0"/>
              </a:rPr>
            </a:br>
            <a:r>
              <a:rPr lang="nl-BE" sz="3200" dirty="0">
                <a:latin typeface="Grandview" panose="020B0502040204020203" pitchFamily="34" charset="0"/>
              </a:rPr>
              <a:t>Inzetten op preventie door systematisch psychosociale noden in zwangerschap te identificeren en zorg op maat aan te bieden </a:t>
            </a:r>
            <a:r>
              <a:rPr lang="nl-BE" sz="3200" dirty="0" err="1">
                <a:latin typeface="Grandview" panose="020B0502040204020203" pitchFamily="34" charset="0"/>
              </a:rPr>
              <a:t>mbv</a:t>
            </a:r>
            <a:r>
              <a:rPr lang="nl-BE" sz="3200" dirty="0">
                <a:latin typeface="Grandview" panose="020B0502040204020203" pitchFamily="34" charset="0"/>
              </a:rPr>
              <a:t> perinatale zorgpaden 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nl-BE" sz="2400" dirty="0">
              <a:latin typeface="Grandview" panose="020B0502040204020203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BE" sz="3200" b="1" dirty="0">
                <a:solidFill>
                  <a:srgbClr val="106671"/>
                </a:solidFill>
                <a:latin typeface="Grandview" panose="020B0502040204020203" pitchFamily="34" charset="0"/>
              </a:rPr>
              <a:t>Interdisciplinaire</a:t>
            </a:r>
            <a:r>
              <a:rPr lang="nl-BE" sz="3200" b="1" dirty="0">
                <a:latin typeface="Grandview" panose="020B0502040204020203" pitchFamily="34" charset="0"/>
              </a:rPr>
              <a:t> </a:t>
            </a:r>
            <a:r>
              <a:rPr lang="nl-BE" sz="3200" b="1" dirty="0">
                <a:solidFill>
                  <a:srgbClr val="106671"/>
                </a:solidFill>
                <a:latin typeface="Grandview" panose="020B0502040204020203" pitchFamily="34" charset="0"/>
              </a:rPr>
              <a:t>samenwerking bevorderen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BE" sz="3200" dirty="0">
                <a:latin typeface="Grandview" panose="020B0502040204020203" pitchFamily="34" charset="0"/>
              </a:rPr>
              <a:t>Lokale werkgroepen en digitaal samenwerkingsplatform  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nl-BE" sz="2100" dirty="0">
              <a:latin typeface="Grandview" panose="020B0502040204020203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BE" sz="3200" b="1" dirty="0">
                <a:solidFill>
                  <a:srgbClr val="106671"/>
                </a:solidFill>
                <a:latin typeface="Grandview" panose="020B0502040204020203" pitchFamily="34" charset="0"/>
              </a:rPr>
              <a:t>Expertise</a:t>
            </a:r>
            <a:r>
              <a:rPr lang="nl-BE" sz="3200" dirty="0">
                <a:latin typeface="Grandview" panose="020B0502040204020203" pitchFamily="34" charset="0"/>
              </a:rPr>
              <a:t> </a:t>
            </a:r>
            <a:r>
              <a:rPr lang="nl-BE" sz="3200" b="1" dirty="0">
                <a:solidFill>
                  <a:srgbClr val="106671"/>
                </a:solidFill>
                <a:latin typeface="Grandview" panose="020B0502040204020203" pitchFamily="34" charset="0"/>
              </a:rPr>
              <a:t>vergroten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l-BE" sz="3200" dirty="0">
                <a:latin typeface="Grandview" panose="020B0502040204020203" pitchFamily="34" charset="0"/>
              </a:rPr>
              <a:t>Gratis dagopleiding gesprekstechnieken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sz="2000" dirty="0"/>
          </a:p>
        </p:txBody>
      </p:sp>
      <p:sp>
        <p:nvSpPr>
          <p:cNvPr id="14" name="Right Arrow 5">
            <a:extLst>
              <a:ext uri="{FF2B5EF4-FFF2-40B4-BE49-F238E27FC236}">
                <a16:creationId xmlns:a16="http://schemas.microsoft.com/office/drawing/2014/main" id="{2B6C6048-56EA-2BCE-AC45-BCDDF06456DF}"/>
              </a:ext>
            </a:extLst>
          </p:cNvPr>
          <p:cNvSpPr/>
          <p:nvPr/>
        </p:nvSpPr>
        <p:spPr>
          <a:xfrm>
            <a:off x="867888" y="5568346"/>
            <a:ext cx="11121786" cy="1130968"/>
          </a:xfrm>
          <a:prstGeom prst="rightArrow">
            <a:avLst/>
          </a:prstGeom>
          <a:solidFill>
            <a:srgbClr val="BB1851"/>
          </a:solidFill>
          <a:ln>
            <a:solidFill>
              <a:srgbClr val="BB1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Ondersteunen van hulpverleners 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  <a:sym typeface="Wingdings" panose="05000000000000000000" pitchFamily="2" charset="2"/>
              </a:rPr>
              <a:t> 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positieve impact op kwaliteit van zorg </a:t>
            </a:r>
          </a:p>
        </p:txBody>
      </p:sp>
      <p:pic>
        <p:nvPicPr>
          <p:cNvPr id="15" name="Picture 6" descr="A white and blue square with a speaker&#10;&#10;Description automatically generated">
            <a:extLst>
              <a:ext uri="{FF2B5EF4-FFF2-40B4-BE49-F238E27FC236}">
                <a16:creationId xmlns:a16="http://schemas.microsoft.com/office/drawing/2014/main" id="{2CC02E8F-BB1F-345A-3B0E-9EF16F412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85378"/>
            <a:ext cx="739858" cy="739858"/>
          </a:xfrm>
          <a:prstGeom prst="rect">
            <a:avLst/>
          </a:prstGeom>
        </p:spPr>
      </p:pic>
      <p:pic>
        <p:nvPicPr>
          <p:cNvPr id="16" name="Picture 8" descr="A blue square with white hands in a circle&#10;&#10;Description automatically generated">
            <a:extLst>
              <a:ext uri="{FF2B5EF4-FFF2-40B4-BE49-F238E27FC236}">
                <a16:creationId xmlns:a16="http://schemas.microsoft.com/office/drawing/2014/main" id="{4C993F97-12F8-F067-2E93-643C32D9C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338931"/>
            <a:ext cx="739858" cy="739858"/>
          </a:xfrm>
          <a:prstGeom prst="rect">
            <a:avLst/>
          </a:prstGeom>
        </p:spPr>
      </p:pic>
      <p:pic>
        <p:nvPicPr>
          <p:cNvPr id="17" name="Picture 9" descr="A blue square with white logo&#10;&#10;Description automatically generated">
            <a:extLst>
              <a:ext uri="{FF2B5EF4-FFF2-40B4-BE49-F238E27FC236}">
                <a16:creationId xmlns:a16="http://schemas.microsoft.com/office/drawing/2014/main" id="{80B07130-1698-A990-8154-06B8F2DBB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88" y="4542877"/>
            <a:ext cx="710170" cy="7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2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F0E2E3D2-44C4-FCC1-2225-2AEBED8A4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17" y="-792"/>
            <a:ext cx="2054182" cy="20541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VOORDELEN PARTNERSCHAP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Grandview" panose="020B0502040204020203" pitchFamily="34" charset="0"/>
              </a:rPr>
              <a:t>1. Gratis Born in Belgium Professionals Platform 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Ondersteuning in screening en opvolging psychosociale kwetsbaarheden 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Samenwerkingen faciliteren: interdisciplinair over zorglijnen heen 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Zorgcontinuïteit, communicatie, efficiëntie, transparantie met focus op eigen competenties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Integratie van databanken: huidig zorgaanbod in kaart brengen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Integratie in softwarepakketten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699710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F0E2E3D2-44C4-FCC1-2225-2AEBED8A4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17" y="-792"/>
            <a:ext cx="2054182" cy="20541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VOORDELEN PARTNERSCHAP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Grandview" panose="020B0502040204020203" pitchFamily="34" charset="0"/>
              </a:rPr>
              <a:t>2. Gratis dagopleiding gesprekstechnieken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Expertise verhogen</a:t>
            </a:r>
          </a:p>
          <a:p>
            <a:pPr lvl="1"/>
            <a:endParaRPr lang="nl-NL" dirty="0">
              <a:latin typeface="Grandview" panose="020B0502040204020203" pitchFamily="34" charset="0"/>
            </a:endParaRPr>
          </a:p>
          <a:p>
            <a:pPr marL="0" indent="0">
              <a:buNone/>
            </a:pPr>
            <a:r>
              <a:rPr lang="nl-NL" dirty="0">
                <a:latin typeface="Grandview" panose="020B0502040204020203" pitchFamily="34" charset="0"/>
              </a:rPr>
              <a:t>3. Ondersteuning door het Born in Belgium Professionals team (implementatie &amp; follow-up)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Sensibiliseren, informeren, praktische en technische ondersteuning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Werkgroepen: netwerkvorming + samenwerkingsafspraken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Evaluatie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145584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nl-BE" sz="5400" dirty="0">
                <a:solidFill>
                  <a:srgbClr val="BB1851"/>
                </a:solidFill>
                <a:latin typeface="Grandview" panose="020B0502040204020203" pitchFamily="34" charset="0"/>
              </a:rPr>
              <a:t>STAND VAN ZAKEN 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451ED96-AB7D-EAEF-7B79-A35C8AE9478D}"/>
              </a:ext>
            </a:extLst>
          </p:cNvPr>
          <p:cNvGrpSpPr/>
          <p:nvPr/>
        </p:nvGrpSpPr>
        <p:grpSpPr>
          <a:xfrm>
            <a:off x="-127896" y="-323534"/>
            <a:ext cx="1250843" cy="1325563"/>
            <a:chOff x="-127896" y="-323534"/>
            <a:chExt cx="1408431" cy="1408431"/>
          </a:xfrm>
          <a:noFill/>
        </p:grpSpPr>
        <p:pic>
          <p:nvPicPr>
            <p:cNvPr id="12" name="Afbeelding 11" descr="Afbeelding met hart, creativiteit&#10;&#10;Automatisch gegenereerde beschrijving">
              <a:extLst>
                <a:ext uri="{FF2B5EF4-FFF2-40B4-BE49-F238E27FC236}">
                  <a16:creationId xmlns:a16="http://schemas.microsoft.com/office/drawing/2014/main" id="{9D0FB2F8-E59C-A073-C2A7-A4D9F4299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96" y="-323534"/>
              <a:ext cx="1408431" cy="140843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98997E02-4766-E5E7-7B60-71DE02E923DE}"/>
                </a:ext>
              </a:extLst>
            </p:cNvPr>
            <p:cNvSpPr/>
            <p:nvPr/>
          </p:nvSpPr>
          <p:spPr>
            <a:xfrm>
              <a:off x="233802" y="682625"/>
              <a:ext cx="342518" cy="3452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latin typeface="Grandview" panose="020B0502040204020203" pitchFamily="34" charset="0"/>
              </a:endParaRPr>
            </a:p>
          </p:txBody>
        </p:sp>
      </p:grpSp>
      <p:sp>
        <p:nvSpPr>
          <p:cNvPr id="10" name="Striped Right Arrow 4">
            <a:extLst>
              <a:ext uri="{FF2B5EF4-FFF2-40B4-BE49-F238E27FC236}">
                <a16:creationId xmlns:a16="http://schemas.microsoft.com/office/drawing/2014/main" id="{9553AAB3-689F-85F5-3E6D-AB155A490244}"/>
              </a:ext>
            </a:extLst>
          </p:cNvPr>
          <p:cNvSpPr/>
          <p:nvPr/>
        </p:nvSpPr>
        <p:spPr>
          <a:xfrm>
            <a:off x="208280" y="1943853"/>
            <a:ext cx="11958320" cy="827088"/>
          </a:xfrm>
          <a:prstGeom prst="stripedRightArrow">
            <a:avLst/>
          </a:prstGeom>
          <a:solidFill>
            <a:srgbClr val="BB1851"/>
          </a:solidFill>
          <a:ln>
            <a:solidFill>
              <a:srgbClr val="BB1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" panose="020B0502040204020203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0E17518-A67B-529C-CB86-EEF05BA3DF82}"/>
              </a:ext>
            </a:extLst>
          </p:cNvPr>
          <p:cNvSpPr/>
          <p:nvPr/>
        </p:nvSpPr>
        <p:spPr>
          <a:xfrm>
            <a:off x="208280" y="3858060"/>
            <a:ext cx="2540000" cy="2847541"/>
          </a:xfrm>
          <a:prstGeom prst="roundRect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Ontwikkelen platform: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white"/>
              </a:solidFill>
              <a:latin typeface="Grandview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Onderzoek Expertpanels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6BB18CAB-7AED-8295-AA48-0AEB745CD713}"/>
              </a:ext>
            </a:extLst>
          </p:cNvPr>
          <p:cNvSpPr txBox="1">
            <a:spLocks/>
          </p:cNvSpPr>
          <p:nvPr/>
        </p:nvSpPr>
        <p:spPr>
          <a:xfrm>
            <a:off x="3068320" y="3858061"/>
            <a:ext cx="2550160" cy="2847540"/>
          </a:xfrm>
          <a:prstGeom prst="roundRect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err="1">
                <a:latin typeface="Grandview" panose="020B0502040204020203" pitchFamily="34" charset="0"/>
              </a:rPr>
              <a:t>Digitalisering</a:t>
            </a:r>
            <a:r>
              <a:rPr lang="en-US" sz="1800" b="1" dirty="0">
                <a:latin typeface="Grandview" panose="020B0502040204020203" pitchFamily="34" charset="0"/>
              </a:rPr>
              <a:t> platform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err="1">
                <a:latin typeface="Grandview" panose="020B0502040204020203" pitchFamily="34" charset="0"/>
              </a:rPr>
              <a:t>Juridische</a:t>
            </a:r>
            <a:r>
              <a:rPr lang="en-US" sz="1800" b="1" dirty="0">
                <a:latin typeface="Grandview" panose="020B0502040204020203" pitchFamily="34" charset="0"/>
              </a:rPr>
              <a:t> </a:t>
            </a:r>
            <a:r>
              <a:rPr lang="en-US" sz="1800" b="1" dirty="0" err="1">
                <a:latin typeface="Grandview" panose="020B0502040204020203" pitchFamily="34" charset="0"/>
              </a:rPr>
              <a:t>uitwerking</a:t>
            </a:r>
            <a:endParaRPr lang="en-US" sz="1800" b="1" dirty="0">
              <a:latin typeface="Grandview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err="1">
                <a:latin typeface="Grandview" panose="020B0502040204020203" pitchFamily="34" charset="0"/>
              </a:rPr>
              <a:t>Netwerkvorming</a:t>
            </a:r>
            <a:endParaRPr lang="en-US" sz="1800" b="1" dirty="0">
              <a:latin typeface="Grandview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BE" sz="3200" b="1" dirty="0">
              <a:latin typeface="Grandview" panose="020B0502040204020203" pitchFamily="34" charset="0"/>
            </a:endParaRPr>
          </a:p>
        </p:txBody>
      </p:sp>
      <p:sp>
        <p:nvSpPr>
          <p:cNvPr id="16" name="Pentagon 7">
            <a:extLst>
              <a:ext uri="{FF2B5EF4-FFF2-40B4-BE49-F238E27FC236}">
                <a16:creationId xmlns:a16="http://schemas.microsoft.com/office/drawing/2014/main" id="{62680B84-A137-6D51-4EC0-8C734AD1D60C}"/>
              </a:ext>
            </a:extLst>
          </p:cNvPr>
          <p:cNvSpPr/>
          <p:nvPr/>
        </p:nvSpPr>
        <p:spPr>
          <a:xfrm>
            <a:off x="208280" y="3136701"/>
            <a:ext cx="2494280" cy="365760"/>
          </a:xfrm>
          <a:prstGeom prst="homePlate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2019</a:t>
            </a:r>
          </a:p>
        </p:txBody>
      </p:sp>
      <p:sp>
        <p:nvSpPr>
          <p:cNvPr id="17" name="Chevron 8">
            <a:extLst>
              <a:ext uri="{FF2B5EF4-FFF2-40B4-BE49-F238E27FC236}">
                <a16:creationId xmlns:a16="http://schemas.microsoft.com/office/drawing/2014/main" id="{769E51D1-BC85-1448-556C-A7A713CA0D3C}"/>
              </a:ext>
            </a:extLst>
          </p:cNvPr>
          <p:cNvSpPr/>
          <p:nvPr/>
        </p:nvSpPr>
        <p:spPr>
          <a:xfrm>
            <a:off x="2617470" y="3136701"/>
            <a:ext cx="406400" cy="365760"/>
          </a:xfrm>
          <a:prstGeom prst="chevron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ndview" panose="020B0502040204020203" pitchFamily="34" charset="0"/>
            </a:endParaRPr>
          </a:p>
        </p:txBody>
      </p:sp>
      <p:sp>
        <p:nvSpPr>
          <p:cNvPr id="18" name="Pentagon 9">
            <a:extLst>
              <a:ext uri="{FF2B5EF4-FFF2-40B4-BE49-F238E27FC236}">
                <a16:creationId xmlns:a16="http://schemas.microsoft.com/office/drawing/2014/main" id="{C8722576-8A00-857A-FA5D-3820F2ED792D}"/>
              </a:ext>
            </a:extLst>
          </p:cNvPr>
          <p:cNvSpPr/>
          <p:nvPr/>
        </p:nvSpPr>
        <p:spPr>
          <a:xfrm>
            <a:off x="3074035" y="3131622"/>
            <a:ext cx="2494280" cy="365760"/>
          </a:xfrm>
          <a:prstGeom prst="homePlate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2020</a:t>
            </a:r>
          </a:p>
        </p:txBody>
      </p:sp>
      <p:sp>
        <p:nvSpPr>
          <p:cNvPr id="19" name="Chevron 10">
            <a:extLst>
              <a:ext uri="{FF2B5EF4-FFF2-40B4-BE49-F238E27FC236}">
                <a16:creationId xmlns:a16="http://schemas.microsoft.com/office/drawing/2014/main" id="{CB78867E-73CC-AE8A-AAB8-B6B3AFAB2B14}"/>
              </a:ext>
            </a:extLst>
          </p:cNvPr>
          <p:cNvSpPr/>
          <p:nvPr/>
        </p:nvSpPr>
        <p:spPr>
          <a:xfrm>
            <a:off x="5533390" y="3136701"/>
            <a:ext cx="406400" cy="365760"/>
          </a:xfrm>
          <a:prstGeom prst="chevron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ndview" panose="020B0502040204020203" pitchFamily="34" charset="0"/>
            </a:endParaRPr>
          </a:p>
        </p:txBody>
      </p:sp>
      <p:sp>
        <p:nvSpPr>
          <p:cNvPr id="20" name="Pentagon 11">
            <a:extLst>
              <a:ext uri="{FF2B5EF4-FFF2-40B4-BE49-F238E27FC236}">
                <a16:creationId xmlns:a16="http://schemas.microsoft.com/office/drawing/2014/main" id="{7F932929-6DB3-82D3-32BB-17B40EC42694}"/>
              </a:ext>
            </a:extLst>
          </p:cNvPr>
          <p:cNvSpPr/>
          <p:nvPr/>
        </p:nvSpPr>
        <p:spPr>
          <a:xfrm>
            <a:off x="6024880" y="3136701"/>
            <a:ext cx="2494280" cy="365760"/>
          </a:xfrm>
          <a:prstGeom prst="homePlate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2021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3DCB469-694D-E6B4-8ED3-72DABDFCBBC9}"/>
              </a:ext>
            </a:extLst>
          </p:cNvPr>
          <p:cNvSpPr txBox="1">
            <a:spLocks/>
          </p:cNvSpPr>
          <p:nvPr/>
        </p:nvSpPr>
        <p:spPr>
          <a:xfrm>
            <a:off x="6024880" y="3858061"/>
            <a:ext cx="2550160" cy="2847540"/>
          </a:xfrm>
          <a:prstGeom prst="roundRect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Organiseren opleiding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Bekendmaking platform</a:t>
            </a:r>
          </a:p>
        </p:txBody>
      </p:sp>
      <p:sp>
        <p:nvSpPr>
          <p:cNvPr id="22" name="Pentagon 13">
            <a:extLst>
              <a:ext uri="{FF2B5EF4-FFF2-40B4-BE49-F238E27FC236}">
                <a16:creationId xmlns:a16="http://schemas.microsoft.com/office/drawing/2014/main" id="{7DD73CE1-4998-844A-3EF9-AD820BCC0AFD}"/>
              </a:ext>
            </a:extLst>
          </p:cNvPr>
          <p:cNvSpPr/>
          <p:nvPr/>
        </p:nvSpPr>
        <p:spPr>
          <a:xfrm>
            <a:off x="9103360" y="3131622"/>
            <a:ext cx="2494280" cy="365760"/>
          </a:xfrm>
          <a:prstGeom prst="homePlate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2022-2025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7D69FB9-F473-08F8-A45E-21908439C7A1}"/>
              </a:ext>
            </a:extLst>
          </p:cNvPr>
          <p:cNvSpPr txBox="1">
            <a:spLocks/>
          </p:cNvSpPr>
          <p:nvPr/>
        </p:nvSpPr>
        <p:spPr>
          <a:xfrm>
            <a:off x="9047480" y="3858061"/>
            <a:ext cx="2550160" cy="2847540"/>
          </a:xfrm>
          <a:prstGeom prst="roundRect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Implementatie platform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Werkgroepen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Gebruikersgroep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Transversaal pad kwetsbare zwangere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" panose="020B0502040204020203" pitchFamily="34" charset="0"/>
              </a:rPr>
              <a:t>Evaluatie</a:t>
            </a:r>
          </a:p>
        </p:txBody>
      </p:sp>
      <p:sp>
        <p:nvSpPr>
          <p:cNvPr id="24" name="Chevron 15">
            <a:extLst>
              <a:ext uri="{FF2B5EF4-FFF2-40B4-BE49-F238E27FC236}">
                <a16:creationId xmlns:a16="http://schemas.microsoft.com/office/drawing/2014/main" id="{F555DAC6-7A8E-C198-CCB2-2AACA5637596}"/>
              </a:ext>
            </a:extLst>
          </p:cNvPr>
          <p:cNvSpPr/>
          <p:nvPr/>
        </p:nvSpPr>
        <p:spPr>
          <a:xfrm>
            <a:off x="8575040" y="3131621"/>
            <a:ext cx="406400" cy="365760"/>
          </a:xfrm>
          <a:prstGeom prst="chevron">
            <a:avLst/>
          </a:prstGeom>
          <a:solidFill>
            <a:srgbClr val="4AA8A7"/>
          </a:solidFill>
          <a:ln>
            <a:solidFill>
              <a:srgbClr val="4A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62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rgbClr val="BB1851"/>
                </a:solidFill>
                <a:latin typeface="Grandview" panose="020B0502040204020203" pitchFamily="34" charset="0"/>
              </a:rPr>
              <a:t>BORN IN BELGIUM PROFESSIONALS</a:t>
            </a:r>
          </a:p>
        </p:txBody>
      </p:sp>
      <p:sp>
        <p:nvSpPr>
          <p:cNvPr id="12" name="Google Shape;853;p48">
            <a:extLst>
              <a:ext uri="{FF2B5EF4-FFF2-40B4-BE49-F238E27FC236}">
                <a16:creationId xmlns:a16="http://schemas.microsoft.com/office/drawing/2014/main" id="{C3629C49-BD11-66BE-6FD6-EBD493A0B667}"/>
              </a:ext>
            </a:extLst>
          </p:cNvPr>
          <p:cNvSpPr txBox="1"/>
          <p:nvPr/>
        </p:nvSpPr>
        <p:spPr>
          <a:xfrm>
            <a:off x="118085" y="4814859"/>
            <a:ext cx="2897764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Depressieve symptomen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13" name="Google Shape;857;p48">
            <a:extLst>
              <a:ext uri="{FF2B5EF4-FFF2-40B4-BE49-F238E27FC236}">
                <a16:creationId xmlns:a16="http://schemas.microsoft.com/office/drawing/2014/main" id="{86514A62-BF80-DB1C-C39E-C7F438C11824}"/>
              </a:ext>
            </a:extLst>
          </p:cNvPr>
          <p:cNvSpPr txBox="1"/>
          <p:nvPr/>
        </p:nvSpPr>
        <p:spPr>
          <a:xfrm>
            <a:off x="4708118" y="5605808"/>
            <a:ext cx="871540" cy="45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 panose="02020603050405020304" pitchFamily="18" charset="0"/>
                <a:sym typeface="Prata"/>
              </a:rPr>
              <a:t>7,6%</a:t>
            </a:r>
          </a:p>
        </p:txBody>
      </p:sp>
      <p:sp>
        <p:nvSpPr>
          <p:cNvPr id="14" name="Google Shape;853;p48">
            <a:extLst>
              <a:ext uri="{FF2B5EF4-FFF2-40B4-BE49-F238E27FC236}">
                <a16:creationId xmlns:a16="http://schemas.microsoft.com/office/drawing/2014/main" id="{1A0CE485-DD0E-8FB4-1A8F-2E0981680E1E}"/>
              </a:ext>
            </a:extLst>
          </p:cNvPr>
          <p:cNvSpPr txBox="1"/>
          <p:nvPr/>
        </p:nvSpPr>
        <p:spPr>
          <a:xfrm>
            <a:off x="-133051" y="2736775"/>
            <a:ext cx="27064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S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lechte huisvesting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15" name="Google Shape;857;p48">
            <a:extLst>
              <a:ext uri="{FF2B5EF4-FFF2-40B4-BE49-F238E27FC236}">
                <a16:creationId xmlns:a16="http://schemas.microsoft.com/office/drawing/2014/main" id="{40993625-8C24-7A1C-CF82-7782299A604C}"/>
              </a:ext>
            </a:extLst>
          </p:cNvPr>
          <p:cNvSpPr txBox="1"/>
          <p:nvPr/>
        </p:nvSpPr>
        <p:spPr>
          <a:xfrm>
            <a:off x="4762088" y="3440036"/>
            <a:ext cx="763600" cy="40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 panose="02020603050405020304" pitchFamily="18" charset="0"/>
                <a:sym typeface="Prata"/>
              </a:rPr>
              <a:t>9,0%</a:t>
            </a:r>
          </a:p>
        </p:txBody>
      </p:sp>
      <p:sp>
        <p:nvSpPr>
          <p:cNvPr id="16" name="Google Shape;853;p48">
            <a:extLst>
              <a:ext uri="{FF2B5EF4-FFF2-40B4-BE49-F238E27FC236}">
                <a16:creationId xmlns:a16="http://schemas.microsoft.com/office/drawing/2014/main" id="{8666BCF9-051E-29CA-A0FE-2275E92B27ED}"/>
              </a:ext>
            </a:extLst>
          </p:cNvPr>
          <p:cNvSpPr txBox="1"/>
          <p:nvPr/>
        </p:nvSpPr>
        <p:spPr>
          <a:xfrm>
            <a:off x="-39320" y="3455149"/>
            <a:ext cx="27064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Geen sociaal netwerk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17" name="Google Shape;857;p48">
            <a:extLst>
              <a:ext uri="{FF2B5EF4-FFF2-40B4-BE49-F238E27FC236}">
                <a16:creationId xmlns:a16="http://schemas.microsoft.com/office/drawing/2014/main" id="{5C401201-BC58-B76C-0AF4-C7BE3E29A174}"/>
              </a:ext>
            </a:extLst>
          </p:cNvPr>
          <p:cNvSpPr txBox="1"/>
          <p:nvPr/>
        </p:nvSpPr>
        <p:spPr>
          <a:xfrm>
            <a:off x="4699341" y="2729977"/>
            <a:ext cx="763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 panose="02020603050405020304" pitchFamily="18" charset="0"/>
                <a:sym typeface="Prata"/>
              </a:rPr>
              <a:t>9,3%</a:t>
            </a:r>
          </a:p>
        </p:txBody>
      </p:sp>
      <p:sp>
        <p:nvSpPr>
          <p:cNvPr id="18" name="Google Shape;853;p48">
            <a:extLst>
              <a:ext uri="{FF2B5EF4-FFF2-40B4-BE49-F238E27FC236}">
                <a16:creationId xmlns:a16="http://schemas.microsoft.com/office/drawing/2014/main" id="{C47D1B5D-1753-B3D6-BB30-9405DF55F6AD}"/>
              </a:ext>
            </a:extLst>
          </p:cNvPr>
          <p:cNvSpPr txBox="1"/>
          <p:nvPr/>
        </p:nvSpPr>
        <p:spPr>
          <a:xfrm>
            <a:off x="55875" y="2018401"/>
            <a:ext cx="1855247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L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aag inkomen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19" name="Google Shape;857;p48">
            <a:extLst>
              <a:ext uri="{FF2B5EF4-FFF2-40B4-BE49-F238E27FC236}">
                <a16:creationId xmlns:a16="http://schemas.microsoft.com/office/drawing/2014/main" id="{56CF048A-75BD-04A6-50BB-9BE4CA3D3AF4}"/>
              </a:ext>
            </a:extLst>
          </p:cNvPr>
          <p:cNvSpPr txBox="1"/>
          <p:nvPr/>
        </p:nvSpPr>
        <p:spPr>
          <a:xfrm>
            <a:off x="4708118" y="2090264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15,4%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F29C4A4C-0B0E-3968-0187-1B2388466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40" y="4898645"/>
            <a:ext cx="618528" cy="61852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71E2F017-B44A-C996-FB6E-E73F123C6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92" y="2660862"/>
            <a:ext cx="626517" cy="62651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97CE22F9-B24F-2BF9-1609-510EDB4E1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99" y="1982273"/>
            <a:ext cx="626517" cy="626517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26696D07-BC0A-F6E3-55CD-2ECBE5B505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05" y="3365057"/>
            <a:ext cx="624735" cy="624735"/>
          </a:xfrm>
          <a:prstGeom prst="rect">
            <a:avLst/>
          </a:prstGeom>
        </p:spPr>
      </p:pic>
      <p:sp>
        <p:nvSpPr>
          <p:cNvPr id="24" name="Google Shape;857;p48">
            <a:extLst>
              <a:ext uri="{FF2B5EF4-FFF2-40B4-BE49-F238E27FC236}">
                <a16:creationId xmlns:a16="http://schemas.microsoft.com/office/drawing/2014/main" id="{01B53677-1999-43F4-E2D9-7F2A58A1B30C}"/>
              </a:ext>
            </a:extLst>
          </p:cNvPr>
          <p:cNvSpPr txBox="1"/>
          <p:nvPr/>
        </p:nvSpPr>
        <p:spPr>
          <a:xfrm>
            <a:off x="4708118" y="4885631"/>
            <a:ext cx="754823" cy="43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 panose="02020603050405020304" pitchFamily="18" charset="0"/>
                <a:sym typeface="Prata"/>
              </a:rPr>
              <a:t>19,5%</a:t>
            </a:r>
          </a:p>
        </p:txBody>
      </p:sp>
      <p:sp>
        <p:nvSpPr>
          <p:cNvPr id="25" name="Google Shape;853;p48">
            <a:extLst>
              <a:ext uri="{FF2B5EF4-FFF2-40B4-BE49-F238E27FC236}">
                <a16:creationId xmlns:a16="http://schemas.microsoft.com/office/drawing/2014/main" id="{F50EC6E5-8BA1-C76E-8420-09908B58DA2E}"/>
              </a:ext>
            </a:extLst>
          </p:cNvPr>
          <p:cNvSpPr txBox="1"/>
          <p:nvPr/>
        </p:nvSpPr>
        <p:spPr>
          <a:xfrm>
            <a:off x="-204598" y="4120605"/>
            <a:ext cx="27064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Middelenmisbruik</a:t>
            </a: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26" name="Google Shape;857;p48">
            <a:extLst>
              <a:ext uri="{FF2B5EF4-FFF2-40B4-BE49-F238E27FC236}">
                <a16:creationId xmlns:a16="http://schemas.microsoft.com/office/drawing/2014/main" id="{1C499529-776B-25FB-86E7-5BB236BEE986}"/>
              </a:ext>
            </a:extLst>
          </p:cNvPr>
          <p:cNvSpPr txBox="1"/>
          <p:nvPr/>
        </p:nvSpPr>
        <p:spPr>
          <a:xfrm>
            <a:off x="4711615" y="4154386"/>
            <a:ext cx="763600" cy="45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8,6%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F18FEA01-D3DB-C5F0-AA18-2348820E33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40" y="5594951"/>
            <a:ext cx="618528" cy="61852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5BDA7B8-A714-EA11-8473-4283C146DD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40" y="6244295"/>
            <a:ext cx="618528" cy="61852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5E11F7B5-AEEF-B604-46CB-0CB88FC47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05" y="4126368"/>
            <a:ext cx="635701" cy="635701"/>
          </a:xfrm>
          <a:prstGeom prst="rect">
            <a:avLst/>
          </a:prstGeom>
        </p:spPr>
      </p:pic>
      <p:sp>
        <p:nvSpPr>
          <p:cNvPr id="30" name="Google Shape;853;p48">
            <a:extLst>
              <a:ext uri="{FF2B5EF4-FFF2-40B4-BE49-F238E27FC236}">
                <a16:creationId xmlns:a16="http://schemas.microsoft.com/office/drawing/2014/main" id="{B7B5BF1A-6728-17D7-8B38-505F60233F77}"/>
              </a:ext>
            </a:extLst>
          </p:cNvPr>
          <p:cNvSpPr txBox="1"/>
          <p:nvPr/>
        </p:nvSpPr>
        <p:spPr>
          <a:xfrm>
            <a:off x="44106" y="5481556"/>
            <a:ext cx="27064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Angstige symptomen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31" name="Google Shape;853;p48">
            <a:extLst>
              <a:ext uri="{FF2B5EF4-FFF2-40B4-BE49-F238E27FC236}">
                <a16:creationId xmlns:a16="http://schemas.microsoft.com/office/drawing/2014/main" id="{1370F7D3-E4E7-C5E2-9D45-93B3F81FFE9A}"/>
              </a:ext>
            </a:extLst>
          </p:cNvPr>
          <p:cNvSpPr txBox="1"/>
          <p:nvPr/>
        </p:nvSpPr>
        <p:spPr>
          <a:xfrm>
            <a:off x="-696751" y="6138987"/>
            <a:ext cx="27064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Geweld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32" name="Google Shape;857;p48">
            <a:extLst>
              <a:ext uri="{FF2B5EF4-FFF2-40B4-BE49-F238E27FC236}">
                <a16:creationId xmlns:a16="http://schemas.microsoft.com/office/drawing/2014/main" id="{27902ED8-1C51-A52C-E2EC-CD60B2C39A23}"/>
              </a:ext>
            </a:extLst>
          </p:cNvPr>
          <p:cNvSpPr txBox="1"/>
          <p:nvPr/>
        </p:nvSpPr>
        <p:spPr>
          <a:xfrm>
            <a:off x="4708118" y="6244295"/>
            <a:ext cx="763600" cy="4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2,0%</a:t>
            </a:r>
          </a:p>
        </p:txBody>
      </p:sp>
      <p:sp>
        <p:nvSpPr>
          <p:cNvPr id="33" name="Google Shape;853;p48">
            <a:extLst>
              <a:ext uri="{FF2B5EF4-FFF2-40B4-BE49-F238E27FC236}">
                <a16:creationId xmlns:a16="http://schemas.microsoft.com/office/drawing/2014/main" id="{B17E0362-F8B1-3E8F-DA87-5EC2CDCE9319}"/>
              </a:ext>
            </a:extLst>
          </p:cNvPr>
          <p:cNvSpPr txBox="1"/>
          <p:nvPr/>
        </p:nvSpPr>
        <p:spPr>
          <a:xfrm>
            <a:off x="4240753" y="1407473"/>
            <a:ext cx="1855247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Algemeen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(n=4481)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34" name="Google Shape;853;p48">
            <a:extLst>
              <a:ext uri="{FF2B5EF4-FFF2-40B4-BE49-F238E27FC236}">
                <a16:creationId xmlns:a16="http://schemas.microsoft.com/office/drawing/2014/main" id="{BF23EB6C-76E1-A490-85D8-626F41C2E976}"/>
              </a:ext>
            </a:extLst>
          </p:cNvPr>
          <p:cNvSpPr txBox="1"/>
          <p:nvPr/>
        </p:nvSpPr>
        <p:spPr>
          <a:xfrm>
            <a:off x="6758954" y="1407473"/>
            <a:ext cx="1855247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AZ Turnhout </a:t>
            </a:r>
            <a:b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</a:b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(n=567)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35" name="Google Shape;857;p48">
            <a:extLst>
              <a:ext uri="{FF2B5EF4-FFF2-40B4-BE49-F238E27FC236}">
                <a16:creationId xmlns:a16="http://schemas.microsoft.com/office/drawing/2014/main" id="{9FA1ADF0-9616-C393-EBEF-39CADEAF51C5}"/>
              </a:ext>
            </a:extLst>
          </p:cNvPr>
          <p:cNvSpPr txBox="1"/>
          <p:nvPr/>
        </p:nvSpPr>
        <p:spPr>
          <a:xfrm>
            <a:off x="8537959" y="2163101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ea typeface="Prata"/>
              <a:cs typeface="Times New Roman"/>
              <a:sym typeface="Prata"/>
            </a:endParaRPr>
          </a:p>
        </p:txBody>
      </p:sp>
      <p:sp>
        <p:nvSpPr>
          <p:cNvPr id="36" name="Google Shape;857;p48">
            <a:extLst>
              <a:ext uri="{FF2B5EF4-FFF2-40B4-BE49-F238E27FC236}">
                <a16:creationId xmlns:a16="http://schemas.microsoft.com/office/drawing/2014/main" id="{C9A666E6-4F09-1AF2-0DCA-0392749E2733}"/>
              </a:ext>
            </a:extLst>
          </p:cNvPr>
          <p:cNvSpPr txBox="1"/>
          <p:nvPr/>
        </p:nvSpPr>
        <p:spPr>
          <a:xfrm>
            <a:off x="7304778" y="2022899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12,2%</a:t>
            </a:r>
          </a:p>
        </p:txBody>
      </p:sp>
      <p:sp>
        <p:nvSpPr>
          <p:cNvPr id="37" name="Google Shape;857;p48">
            <a:extLst>
              <a:ext uri="{FF2B5EF4-FFF2-40B4-BE49-F238E27FC236}">
                <a16:creationId xmlns:a16="http://schemas.microsoft.com/office/drawing/2014/main" id="{BED0325C-7050-1E0D-CB22-0B6165345F7F}"/>
              </a:ext>
            </a:extLst>
          </p:cNvPr>
          <p:cNvSpPr txBox="1"/>
          <p:nvPr/>
        </p:nvSpPr>
        <p:spPr>
          <a:xfrm>
            <a:off x="7304778" y="2714698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5,9%</a:t>
            </a:r>
          </a:p>
        </p:txBody>
      </p:sp>
      <p:sp>
        <p:nvSpPr>
          <p:cNvPr id="38" name="Google Shape;857;p48">
            <a:extLst>
              <a:ext uri="{FF2B5EF4-FFF2-40B4-BE49-F238E27FC236}">
                <a16:creationId xmlns:a16="http://schemas.microsoft.com/office/drawing/2014/main" id="{0A4671AC-A664-F0CB-EBA7-4E68EBE3498D}"/>
              </a:ext>
            </a:extLst>
          </p:cNvPr>
          <p:cNvSpPr txBox="1"/>
          <p:nvPr/>
        </p:nvSpPr>
        <p:spPr>
          <a:xfrm>
            <a:off x="7304778" y="3406497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7,4%</a:t>
            </a:r>
          </a:p>
        </p:txBody>
      </p:sp>
      <p:sp>
        <p:nvSpPr>
          <p:cNvPr id="39" name="Google Shape;857;p48">
            <a:extLst>
              <a:ext uri="{FF2B5EF4-FFF2-40B4-BE49-F238E27FC236}">
                <a16:creationId xmlns:a16="http://schemas.microsoft.com/office/drawing/2014/main" id="{16008EB3-3B18-BE4B-1CF8-533D0236665E}"/>
              </a:ext>
            </a:extLst>
          </p:cNvPr>
          <p:cNvSpPr txBox="1"/>
          <p:nvPr/>
        </p:nvSpPr>
        <p:spPr>
          <a:xfrm>
            <a:off x="7352026" y="5594951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9,5%</a:t>
            </a:r>
          </a:p>
        </p:txBody>
      </p:sp>
      <p:sp>
        <p:nvSpPr>
          <p:cNvPr id="40" name="Google Shape;857;p48">
            <a:extLst>
              <a:ext uri="{FF2B5EF4-FFF2-40B4-BE49-F238E27FC236}">
                <a16:creationId xmlns:a16="http://schemas.microsoft.com/office/drawing/2014/main" id="{C92F3591-959C-DA2A-BD42-FE080AE063CC}"/>
              </a:ext>
            </a:extLst>
          </p:cNvPr>
          <p:cNvSpPr txBox="1"/>
          <p:nvPr/>
        </p:nvSpPr>
        <p:spPr>
          <a:xfrm>
            <a:off x="7352026" y="4824101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23,4%</a:t>
            </a:r>
          </a:p>
        </p:txBody>
      </p:sp>
      <p:sp>
        <p:nvSpPr>
          <p:cNvPr id="41" name="Google Shape;857;p48">
            <a:extLst>
              <a:ext uri="{FF2B5EF4-FFF2-40B4-BE49-F238E27FC236}">
                <a16:creationId xmlns:a16="http://schemas.microsoft.com/office/drawing/2014/main" id="{0A7EBA29-FD61-7E20-1F02-676B4142D991}"/>
              </a:ext>
            </a:extLst>
          </p:cNvPr>
          <p:cNvSpPr txBox="1"/>
          <p:nvPr/>
        </p:nvSpPr>
        <p:spPr>
          <a:xfrm>
            <a:off x="7309717" y="4115299"/>
            <a:ext cx="763600" cy="4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7,7%</a:t>
            </a:r>
          </a:p>
        </p:txBody>
      </p:sp>
      <p:sp>
        <p:nvSpPr>
          <p:cNvPr id="42" name="Google Shape;857;p48">
            <a:extLst>
              <a:ext uri="{FF2B5EF4-FFF2-40B4-BE49-F238E27FC236}">
                <a16:creationId xmlns:a16="http://schemas.microsoft.com/office/drawing/2014/main" id="{67B67F0F-EC47-F805-1635-B9218CB952C5}"/>
              </a:ext>
            </a:extLst>
          </p:cNvPr>
          <p:cNvSpPr txBox="1"/>
          <p:nvPr/>
        </p:nvSpPr>
        <p:spPr>
          <a:xfrm>
            <a:off x="7352026" y="6244294"/>
            <a:ext cx="763600" cy="4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ea typeface="Prata"/>
                <a:cs typeface="Times New Roman"/>
                <a:sym typeface="Prata"/>
              </a:rPr>
              <a:t>2,2%</a:t>
            </a:r>
          </a:p>
        </p:txBody>
      </p:sp>
      <p:sp>
        <p:nvSpPr>
          <p:cNvPr id="43" name="Google Shape;853;p48">
            <a:extLst>
              <a:ext uri="{FF2B5EF4-FFF2-40B4-BE49-F238E27FC236}">
                <a16:creationId xmlns:a16="http://schemas.microsoft.com/office/drawing/2014/main" id="{48D7D420-91C8-499A-1A6E-7B8279128E7C}"/>
              </a:ext>
            </a:extLst>
          </p:cNvPr>
          <p:cNvSpPr txBox="1"/>
          <p:nvPr/>
        </p:nvSpPr>
        <p:spPr>
          <a:xfrm>
            <a:off x="9616346" y="2763733"/>
            <a:ext cx="3555563" cy="166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Alcohol	2,4% </a:t>
            </a: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(n=12)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Roken	5,9% </a:t>
            </a: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(n=29)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Cannabis	0,8% </a:t>
            </a: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(n=4)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Drugs	0,2% </a:t>
            </a: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(n=1)	</a:t>
            </a:r>
            <a:r>
              <a:rPr kumimoji="0" lang="nl-BE" sz="2000" b="1" i="0" u="none" strike="noStrike" kern="0" cap="none" spc="0" normalizeH="0" baseline="0" noProof="0" dirty="0">
                <a:ln>
                  <a:noFill/>
                </a:ln>
                <a:solidFill>
                  <a:srgbClr val="4AA8A7"/>
                </a:solidFill>
                <a:effectLst/>
                <a:uLnTx/>
                <a:uFillTx/>
                <a:latin typeface="Grandview" panose="020B0502040204020203" pitchFamily="34" charset="0"/>
                <a:cs typeface="Arial"/>
                <a:sym typeface="Prata"/>
              </a:rPr>
              <a:t>	  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  <a:cs typeface="Arial"/>
              <a:sym typeface="Prata"/>
            </a:endParaRPr>
          </a:p>
        </p:txBody>
      </p:sp>
      <p:sp>
        <p:nvSpPr>
          <p:cNvPr id="44" name="Curved Right Arrow 4">
            <a:extLst>
              <a:ext uri="{FF2B5EF4-FFF2-40B4-BE49-F238E27FC236}">
                <a16:creationId xmlns:a16="http://schemas.microsoft.com/office/drawing/2014/main" id="{370E26D6-DC45-AD7A-D1D8-51B65A8FD145}"/>
              </a:ext>
            </a:extLst>
          </p:cNvPr>
          <p:cNvSpPr/>
          <p:nvPr/>
        </p:nvSpPr>
        <p:spPr>
          <a:xfrm rot="15416802">
            <a:off x="8796287" y="3508848"/>
            <a:ext cx="478612" cy="2117402"/>
          </a:xfrm>
          <a:prstGeom prst="curvedRightArrow">
            <a:avLst/>
          </a:prstGeom>
          <a:solidFill>
            <a:srgbClr val="BB1851"/>
          </a:solidFill>
          <a:ln>
            <a:solidFill>
              <a:srgbClr val="BB1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4AA8A7"/>
              </a:solidFill>
              <a:effectLst/>
              <a:uLnTx/>
              <a:uFillTx/>
              <a:latin typeface="Grandview" panose="020B0502040204020203" pitchFamily="34" charset="0"/>
            </a:endParaRPr>
          </a:p>
        </p:txBody>
      </p:sp>
      <p:pic>
        <p:nvPicPr>
          <p:cNvPr id="3" name="Afbeelding 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6363D8A5-CAA2-4550-A33C-BE0DC2CD0D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28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Onze data</a:t>
            </a: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1F3719C-7B35-AD42-5A9C-A21C47F73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28" y="2552662"/>
            <a:ext cx="11493645" cy="408107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6838A20-DC3C-1433-7D46-62600B37D588}"/>
              </a:ext>
            </a:extLst>
          </p:cNvPr>
          <p:cNvSpPr txBox="1">
            <a:spLocks/>
          </p:cNvSpPr>
          <p:nvPr/>
        </p:nvSpPr>
        <p:spPr>
          <a:xfrm>
            <a:off x="980574" y="387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KORTE VERDIEPING: </a:t>
            </a:r>
            <a:b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</a:br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DE PSYCHOLOGISCHE PROBLEMEN</a:t>
            </a:r>
          </a:p>
        </p:txBody>
      </p:sp>
    </p:spTree>
    <p:extLst>
      <p:ext uri="{BB962C8B-B14F-4D97-AF65-F5344CB8AC3E}">
        <p14:creationId xmlns:p14="http://schemas.microsoft.com/office/powerpoint/2010/main" val="4288346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4636C8C7-5827-0DAB-82B4-A50FBF516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010" y="3824798"/>
            <a:ext cx="11650815" cy="2720090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96CC4D7-4E83-09B7-CE27-3A4FF8DE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3" y="1841611"/>
            <a:ext cx="11650812" cy="198318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8B5123E-F30C-C709-823C-008B3CF9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KORTE VERDIEPING: </a:t>
            </a:r>
            <a:b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</a:br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DE PSYCHOLOGISCHE PROBLEMEN</a:t>
            </a:r>
          </a:p>
        </p:txBody>
      </p:sp>
      <p:pic>
        <p:nvPicPr>
          <p:cNvPr id="2" name="Afbeelding 1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55FFB89A-2541-1005-31FC-6E4A65A2E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10508099-2372-8A26-B636-4DC1F263FA66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25959426-344F-3A07-8CC0-CE45D5986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71438104-9D1E-8DE3-0E09-846EF5A592D1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425D3087-656C-D8BD-989F-8CB98250EA45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KORTE VERDIEPING: </a:t>
            </a:r>
            <a:b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</a:br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DE PSYCHOLOGISCHE PROBLEMEN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427238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 err="1">
                <a:solidFill>
                  <a:srgbClr val="106671"/>
                </a:solidFill>
                <a:latin typeface="Grandview" panose="020B0502040204020203" pitchFamily="34" charset="0"/>
              </a:rPr>
              <a:t>Wetenschappelijke</a:t>
            </a:r>
            <a:r>
              <a:rPr lang="en-US" sz="3100" b="1" dirty="0">
                <a:solidFill>
                  <a:srgbClr val="106671"/>
                </a:solidFill>
                <a:latin typeface="Grandview" panose="020B0502040204020203" pitchFamily="34" charset="0"/>
              </a:rPr>
              <a:t> data</a:t>
            </a:r>
          </a:p>
          <a:p>
            <a:r>
              <a:rPr lang="nl-NL" dirty="0">
                <a:latin typeface="Grandview" panose="020B0502040204020203" pitchFamily="34" charset="0"/>
              </a:rPr>
              <a:t>Meta-analyses van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maternale depressie in hoge-inkomenslanden </a:t>
            </a:r>
            <a:r>
              <a:rPr lang="nl-NL" dirty="0">
                <a:latin typeface="Grandview" panose="020B0502040204020203" pitchFamily="34" charset="0"/>
              </a:rPr>
              <a:t>schatten de prevalentie op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11% tijdens de zwangerschap </a:t>
            </a:r>
            <a:r>
              <a:rPr lang="nl-NL" dirty="0">
                <a:latin typeface="Grandview" panose="020B0502040204020203" pitchFamily="34" charset="0"/>
              </a:rPr>
              <a:t>en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13% in de postnatale periode</a:t>
            </a:r>
            <a:endParaRPr lang="nl-NL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Een meta-analyse van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vaderlijke depressie </a:t>
            </a:r>
            <a:r>
              <a:rPr lang="nl-NL" dirty="0">
                <a:latin typeface="Grandview" panose="020B0502040204020203" pitchFamily="34" charset="0"/>
              </a:rPr>
              <a:t>met gegevens uit 21 landen schat de prevalentie op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9,76% tijdens de zwangerschap</a:t>
            </a:r>
            <a:r>
              <a:rPr lang="nl-NL" dirty="0">
                <a:latin typeface="Grandview" panose="020B0502040204020203" pitchFamily="34" charset="0"/>
              </a:rPr>
              <a:t> en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8,75% tijdens het eerste postnatale jaar</a:t>
            </a:r>
            <a:endParaRPr lang="nl-NL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De prevalentie van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maternale angst </a:t>
            </a:r>
            <a:r>
              <a:rPr lang="nl-NL" dirty="0">
                <a:latin typeface="Grandview" panose="020B0502040204020203" pitchFamily="34" charset="0"/>
              </a:rPr>
              <a:t>varieert afhankelijk van welke stoornissen worden meegenomen in de schatting, maar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kan oplopen tot 13%</a:t>
            </a:r>
          </a:p>
          <a:p>
            <a:r>
              <a:rPr lang="nl-NL" dirty="0" err="1">
                <a:latin typeface="Grandview" panose="020B0502040204020203" pitchFamily="34" charset="0"/>
              </a:rPr>
              <a:t>Paternale</a:t>
            </a:r>
            <a:r>
              <a:rPr lang="nl-NL" dirty="0">
                <a:latin typeface="Grandview" panose="020B0502040204020203" pitchFamily="34" charset="0"/>
              </a:rPr>
              <a:t> perinatale angst wordt in verband gebracht met maternale depressie en de kans op </a:t>
            </a:r>
            <a:r>
              <a:rPr lang="nl-NL" b="1" dirty="0" err="1">
                <a:solidFill>
                  <a:srgbClr val="106671"/>
                </a:solidFill>
                <a:latin typeface="Grandview" panose="020B0502040204020203" pitchFamily="34" charset="0"/>
              </a:rPr>
              <a:t>paternale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 angst neemt met meer dan het drievoudige toe wanneer moeders depressief zijn</a:t>
            </a:r>
            <a:endParaRPr lang="nl-NL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In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lage- en middeninkomenslanden </a:t>
            </a:r>
            <a:r>
              <a:rPr lang="nl-NL" dirty="0">
                <a:latin typeface="Grandview" panose="020B0502040204020203" pitchFamily="34" charset="0"/>
              </a:rPr>
              <a:t>variëren de schattingen </a:t>
            </a:r>
            <a:r>
              <a:rPr lang="nl-NL" b="1" dirty="0">
                <a:solidFill>
                  <a:srgbClr val="106671"/>
                </a:solidFill>
                <a:latin typeface="Grandview" panose="020B0502040204020203" pitchFamily="34" charset="0"/>
              </a:rPr>
              <a:t>van depressie en angst van 15% tot 50%</a:t>
            </a:r>
          </a:p>
        </p:txBody>
      </p:sp>
      <p:pic>
        <p:nvPicPr>
          <p:cNvPr id="9" name="Afbeelding 8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D89F94BB-6206-749E-F49F-098C7DA10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96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pic>
        <p:nvPicPr>
          <p:cNvPr id="15" name="Tijdelijke aanduiding voor inhoud 4">
            <a:extLst>
              <a:ext uri="{FF2B5EF4-FFF2-40B4-BE49-F238E27FC236}">
                <a16:creationId xmlns:a16="http://schemas.microsoft.com/office/drawing/2014/main" id="{BB630B1B-6424-8ECD-FF62-DC7C2E7B3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6886" y="1542612"/>
            <a:ext cx="9008078" cy="5039076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1B5734C-C6FC-D765-2E65-CDE2F64DB1E3}"/>
              </a:ext>
            </a:extLst>
          </p:cNvPr>
          <p:cNvSpPr txBox="1">
            <a:spLocks/>
          </p:cNvSpPr>
          <p:nvPr/>
        </p:nvSpPr>
        <p:spPr>
          <a:xfrm>
            <a:off x="986886" y="276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KORTE VERDIEPING: </a:t>
            </a:r>
            <a:b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</a:br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DE PSYCHOLOGISCHE PROBLEMEN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B65191D-06CE-5A52-3012-A9693F99EFE9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9700F430-B127-6A01-444A-E4B6E8C1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DC9DF81B-8087-9E12-0051-629335E2546A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E9B82B2D-7473-60D6-49DD-F5B4536A18A4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10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rontiers | Editorial: Perinatal Mental Health: Expanding the Focus to the  Family Context">
            <a:extLst>
              <a:ext uri="{FF2B5EF4-FFF2-40B4-BE49-F238E27FC236}">
                <a16:creationId xmlns:a16="http://schemas.microsoft.com/office/drawing/2014/main" id="{F8760352-2B57-F55A-D429-D0A4CD5C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04" y="1460246"/>
            <a:ext cx="3671796" cy="4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ain structural and functional outcomes in the offspring of women  experiencing psychological distress during pregnancy | Molecular Psychiatry">
            <a:extLst>
              <a:ext uri="{FF2B5EF4-FFF2-40B4-BE49-F238E27FC236}">
                <a16:creationId xmlns:a16="http://schemas.microsoft.com/office/drawing/2014/main" id="{21E53358-5ECA-A97E-127E-48B31F624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2" y="2208601"/>
            <a:ext cx="7424450" cy="41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A7B504A-CB7C-B61D-FFA4-AAF0C47F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08" y="3635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KORTE VERDIEPING: </a:t>
            </a:r>
            <a:b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</a:br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DE PSYCHOLOGISCHE PROBLEMEN</a:t>
            </a:r>
          </a:p>
        </p:txBody>
      </p:sp>
      <p:pic>
        <p:nvPicPr>
          <p:cNvPr id="2" name="Afbeelding 1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9390161A-8758-FC32-2763-1593FE966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0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63" y="2272047"/>
            <a:ext cx="5472472" cy="2313907"/>
          </a:xfrm>
        </p:spPr>
        <p:txBody>
          <a:bodyPr>
            <a:normAutofit fontScale="90000"/>
          </a:bodyPr>
          <a:lstStyle/>
          <a:p>
            <a:r>
              <a:rPr lang="nl-BE" sz="9600" dirty="0">
                <a:solidFill>
                  <a:srgbClr val="BB1851"/>
                </a:solidFill>
                <a:latin typeface="Grandview" panose="020B0502040204020203" pitchFamily="34" charset="0"/>
              </a:rPr>
              <a:t>OP DE AGENDA</a:t>
            </a: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5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95246"/>
            <a:ext cx="11017827" cy="46308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BB1851"/>
                </a:solidFill>
                <a:latin typeface="Grandview" panose="020B0502040204020203" pitchFamily="34" charset="0"/>
              </a:rPr>
              <a:t>Pre-, Per-, en </a:t>
            </a:r>
            <a:r>
              <a:rPr lang="en-US" sz="3600" dirty="0" err="1">
                <a:solidFill>
                  <a:srgbClr val="BB1851"/>
                </a:solidFill>
                <a:latin typeface="Grandview" panose="020B0502040204020203" pitchFamily="34" charset="0"/>
              </a:rPr>
              <a:t>Postnatale</a:t>
            </a:r>
            <a:r>
              <a:rPr lang="en-US" sz="3600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  <a:r>
              <a:rPr lang="en-US" sz="3600" dirty="0" err="1">
                <a:solidFill>
                  <a:srgbClr val="BB1851"/>
                </a:solidFill>
                <a:latin typeface="Grandview" panose="020B0502040204020203" pitchFamily="34" charset="0"/>
              </a:rPr>
              <a:t>zorg</a:t>
            </a:r>
            <a:r>
              <a:rPr lang="en-US" sz="3600" dirty="0">
                <a:solidFill>
                  <a:srgbClr val="BB1851"/>
                </a:solidFill>
                <a:latin typeface="Grandview" panose="020B0502040204020203" pitchFamily="34" charset="0"/>
              </a:rPr>
              <a:t>…..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BB1851"/>
                </a:solidFill>
                <a:latin typeface="Grandview" panose="020B0502040204020203" pitchFamily="34" charset="0"/>
              </a:rPr>
              <a:t>					     </a:t>
            </a:r>
            <a:r>
              <a:rPr lang="en-US" sz="3600" dirty="0" err="1">
                <a:solidFill>
                  <a:srgbClr val="BB1851"/>
                </a:solidFill>
                <a:latin typeface="Grandview" panose="020B0502040204020203" pitchFamily="34" charset="0"/>
              </a:rPr>
              <a:t>meer</a:t>
            </a:r>
            <a:r>
              <a:rPr lang="en-US" sz="3600" dirty="0">
                <a:solidFill>
                  <a:srgbClr val="BB1851"/>
                </a:solidFill>
                <a:latin typeface="Grandview" panose="020B0502040204020203" pitchFamily="34" charset="0"/>
              </a:rPr>
              <a:t> dan </a:t>
            </a:r>
            <a:r>
              <a:rPr lang="en-US" sz="3600" dirty="0" err="1">
                <a:solidFill>
                  <a:srgbClr val="BB1851"/>
                </a:solidFill>
                <a:latin typeface="Grandview" panose="020B0502040204020203" pitchFamily="34" charset="0"/>
              </a:rPr>
              <a:t>enkel</a:t>
            </a:r>
            <a:r>
              <a:rPr lang="en-US" sz="3600" dirty="0">
                <a:solidFill>
                  <a:srgbClr val="BB1851"/>
                </a:solidFill>
                <a:latin typeface="Grandview" panose="020B0502040204020203" pitchFamily="34" charset="0"/>
              </a:rPr>
              <a:t> het </a:t>
            </a:r>
            <a:r>
              <a:rPr lang="en-US" sz="3600" dirty="0" err="1">
                <a:solidFill>
                  <a:srgbClr val="BB1851"/>
                </a:solidFill>
                <a:latin typeface="Grandview" panose="020B0502040204020203" pitchFamily="34" charset="0"/>
              </a:rPr>
              <a:t>medische</a:t>
            </a:r>
            <a:r>
              <a:rPr lang="en-US" sz="3600" dirty="0">
                <a:solidFill>
                  <a:srgbClr val="BB1851"/>
                </a:solidFill>
                <a:latin typeface="Grandview" panose="020B0502040204020203" pitchFamily="34" charset="0"/>
              </a:rPr>
              <a:t>!</a:t>
            </a:r>
          </a:p>
          <a:p>
            <a:pPr marL="0" indent="0">
              <a:buNone/>
            </a:pPr>
            <a:endParaRPr lang="en-US" sz="2400" dirty="0">
              <a:solidFill>
                <a:srgbClr val="106671"/>
              </a:solidFill>
              <a:latin typeface="Grandview" panose="020B0502040204020203" pitchFamily="34" charset="0"/>
            </a:endParaRPr>
          </a:p>
          <a:p>
            <a:pPr marL="0" indent="0">
              <a:buNone/>
            </a:pPr>
            <a:br>
              <a:rPr lang="en-US" sz="24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endParaRPr lang="en-US" sz="2400" dirty="0">
              <a:solidFill>
                <a:srgbClr val="106671"/>
              </a:solidFill>
              <a:latin typeface="Grandview" panose="020B0502040204020203" pitchFamily="34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  <a:t>INTEGRATION OF A </a:t>
            </a:r>
            <a:b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  <a:t>HOLISTIC APPROACH OF</a:t>
            </a:r>
            <a:b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  <a:t> CARE AND OF PATIENT</a:t>
            </a:r>
            <a:b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  <a:t>-REPORTED OUTCOME </a:t>
            </a:r>
            <a:b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  <a:t>AND EXPERIENCE </a:t>
            </a:r>
            <a:b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  <a:t>MEASURES </a:t>
            </a:r>
            <a:b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en-US" sz="3000" dirty="0">
                <a:solidFill>
                  <a:srgbClr val="106671"/>
                </a:solidFill>
                <a:latin typeface="Grandview" panose="020B0502040204020203" pitchFamily="34" charset="0"/>
              </a:rPr>
              <a:t>(PROM’s and PREM’s)</a:t>
            </a:r>
            <a:endParaRPr lang="nl-NL" sz="3000" dirty="0">
              <a:solidFill>
                <a:srgbClr val="106671"/>
              </a:solidFill>
              <a:latin typeface="Grandview" panose="020B0502040204020203" pitchFamily="34" charset="0"/>
            </a:endParaRP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5A0199C8-13A4-A930-6E71-60C1B548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74" y="2064862"/>
            <a:ext cx="4632594" cy="4419251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DFA632B4-5F4F-4DB0-43A0-FA9431789137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882795F9-39A1-1955-7AB5-D51857D15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B4F0605A-EB79-39A3-0394-54609F2563DD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D063058-3CA6-0D2C-BEA6-F3E04B755656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884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CAMPAGNES 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09AA30A4-DB0D-E3D4-E0BB-19CE3627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4" y="2612604"/>
            <a:ext cx="5626665" cy="2994343"/>
          </a:xfrm>
          <a:prstGeom prst="rect">
            <a:avLst/>
          </a:prstGeom>
        </p:spPr>
      </p:pic>
      <p:pic>
        <p:nvPicPr>
          <p:cNvPr id="10" name="Tijdelijke aanduiding voor inhoud 6">
            <a:extLst>
              <a:ext uri="{FF2B5EF4-FFF2-40B4-BE49-F238E27FC236}">
                <a16:creationId xmlns:a16="http://schemas.microsoft.com/office/drawing/2014/main" id="{EE40CE61-9E2A-D1E2-8FFB-C3DFA971A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36" y="3429000"/>
            <a:ext cx="6243320" cy="2122317"/>
          </a:xfrm>
          <a:prstGeom prst="rect">
            <a:avLst/>
          </a:prstGeom>
        </p:spPr>
      </p:pic>
      <p:pic>
        <p:nvPicPr>
          <p:cNvPr id="3" name="Afbeelding 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C743C802-0130-EF66-0E3B-7F0DEE8CF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61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-49744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833" y="1668380"/>
            <a:ext cx="7449222" cy="2917574"/>
          </a:xfrm>
        </p:spPr>
        <p:txBody>
          <a:bodyPr>
            <a:noAutofit/>
          </a:bodyPr>
          <a:lstStyle/>
          <a:p>
            <a:r>
              <a:rPr lang="nl-BE" sz="7200" dirty="0">
                <a:solidFill>
                  <a:srgbClr val="BB1851"/>
                </a:solidFill>
                <a:latin typeface="Grandview" panose="020B0502040204020203" pitchFamily="34" charset="0"/>
              </a:rPr>
              <a:t>PRAKTISCH</a:t>
            </a:r>
            <a:endParaRPr lang="nl-BE" sz="4000" dirty="0">
              <a:solidFill>
                <a:srgbClr val="106671"/>
              </a:solidFill>
              <a:latin typeface="Grandview" panose="020B0502040204020203" pitchFamily="34" charset="0"/>
            </a:endParaRP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30C842D-3621-E3E4-8E97-A6BF43A12848}"/>
              </a:ext>
            </a:extLst>
          </p:cNvPr>
          <p:cNvSpPr txBox="1"/>
          <p:nvPr/>
        </p:nvSpPr>
        <p:spPr>
          <a:xfrm>
            <a:off x="3112170" y="3556667"/>
            <a:ext cx="62323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400" dirty="0">
                <a:solidFill>
                  <a:srgbClr val="106671"/>
                </a:solidFill>
                <a:latin typeface="Grandview" panose="020B0502040204020203" pitchFamily="34" charset="0"/>
              </a:rPr>
              <a:t>Werking</a:t>
            </a:r>
            <a:r>
              <a:rPr lang="nl-BE" sz="4400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  <a:r>
              <a:rPr lang="nl-BE" sz="4400" dirty="0">
                <a:solidFill>
                  <a:srgbClr val="106671"/>
                </a:solidFill>
                <a:latin typeface="Grandview" panose="020B0502040204020203" pitchFamily="34" charset="0"/>
              </a:rPr>
              <a:t>AZT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1550956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SCREENING AZ TURNHOUT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Grandview" panose="020B0502040204020203" pitchFamily="34" charset="0"/>
              </a:rPr>
              <a:t>Ervaring + impact op job</a:t>
            </a:r>
          </a:p>
          <a:p>
            <a:r>
              <a:rPr lang="nl-NL" dirty="0">
                <a:latin typeface="Grandview" panose="020B0502040204020203" pitchFamily="34" charset="0"/>
              </a:rPr>
              <a:t>Standaard: vroedvrouw - kind en gezin - extra kraamzorg</a:t>
            </a:r>
          </a:p>
          <a:p>
            <a:r>
              <a:rPr lang="nl-NL" dirty="0">
                <a:latin typeface="Grandview" panose="020B0502040204020203" pitchFamily="34" charset="0"/>
              </a:rPr>
              <a:t>Kwetsbaarheid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Contact andere organisatie: patiënt of vroedvrouw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Multi: sociale dienst AZ Turnhout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Netwerk - woonst: </a:t>
            </a:r>
            <a:r>
              <a:rPr lang="nl-NL" dirty="0" err="1">
                <a:latin typeface="Grandview" panose="020B0502040204020203" pitchFamily="34" charset="0"/>
              </a:rPr>
              <a:t>Kordia</a:t>
            </a:r>
            <a:endParaRPr lang="nl-NL" dirty="0">
              <a:latin typeface="Grandview" panose="020B0502040204020203" pitchFamily="34" charset="0"/>
            </a:endParaRP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3308CC6-AD9D-8177-A91B-43DEE1BE8ACB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6" name="Afbeelding 5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D73FA39A-0F9F-E4DA-3EDC-49B9D597C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2BBD06EE-59E4-EC71-0937-B125DDE00B12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2000E6B6-101D-520A-A1EB-4BB82ADDF8BD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406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SOCIALE DIENST AZ TURNHOUT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557"/>
          </a:xfrm>
        </p:spPr>
        <p:txBody>
          <a:bodyPr>
            <a:normAutofit/>
          </a:bodyPr>
          <a:lstStyle/>
          <a:p>
            <a:r>
              <a:rPr lang="nl-NL" dirty="0">
                <a:latin typeface="Grandview" panose="020B0502040204020203" pitchFamily="34" charset="0"/>
              </a:rPr>
              <a:t>Aanmelding sociale dienst 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Wie: gynaecoloog – BIB – patiënt – extern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Evolutie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Reden: ongeplande zwangerschap, tienerzwangerschap, ouders met een beperking, financiële problemen, huisvestingsproblemen, klein netwerk, psychische kwetsbaarheid, traject vorige zwangerschap…</a:t>
            </a:r>
          </a:p>
          <a:p>
            <a:r>
              <a:rPr lang="nl-NL" dirty="0">
                <a:latin typeface="Grandview" panose="020B0502040204020203" pitchFamily="34" charset="0"/>
              </a:rPr>
              <a:t> Werking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Contact patiënt – partner – netwerk 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Contact/overleg intern</a:t>
            </a:r>
          </a:p>
          <a:p>
            <a:pPr lvl="1"/>
            <a:r>
              <a:rPr lang="nl-NL" dirty="0">
                <a:latin typeface="Grandview" panose="020B0502040204020203" pitchFamily="34" charset="0"/>
              </a:rPr>
              <a:t>Contact externe organisaties 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90FB9AB9-4058-D75E-DA29-B4CB9639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-49744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833" y="1668380"/>
            <a:ext cx="7449222" cy="2917574"/>
          </a:xfrm>
        </p:spPr>
        <p:txBody>
          <a:bodyPr>
            <a:noAutofit/>
          </a:bodyPr>
          <a:lstStyle/>
          <a:p>
            <a:r>
              <a:rPr lang="nl-BE" sz="7200" dirty="0">
                <a:solidFill>
                  <a:srgbClr val="BB1851"/>
                </a:solidFill>
                <a:latin typeface="Grandview" panose="020B0502040204020203" pitchFamily="34" charset="0"/>
              </a:rPr>
              <a:t>PRAKTISCH</a:t>
            </a:r>
            <a:endParaRPr lang="nl-BE" sz="4000" dirty="0">
              <a:solidFill>
                <a:srgbClr val="106671"/>
              </a:solidFill>
              <a:latin typeface="Grandview" panose="020B0502040204020203" pitchFamily="34" charset="0"/>
            </a:endParaRP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30C842D-3621-E3E4-8E97-A6BF43A12848}"/>
              </a:ext>
            </a:extLst>
          </p:cNvPr>
          <p:cNvSpPr txBox="1"/>
          <p:nvPr/>
        </p:nvSpPr>
        <p:spPr>
          <a:xfrm>
            <a:off x="3112170" y="3556667"/>
            <a:ext cx="62323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200" dirty="0">
                <a:solidFill>
                  <a:srgbClr val="106671"/>
                </a:solidFill>
                <a:latin typeface="Grandview" panose="020B0502040204020203" pitchFamily="34" charset="0"/>
              </a:rPr>
              <a:t>Brugfiguur zwangere vrouwen</a:t>
            </a:r>
          </a:p>
          <a:p>
            <a:r>
              <a:rPr lang="nl-BE" sz="3200" dirty="0">
                <a:solidFill>
                  <a:srgbClr val="106671"/>
                </a:solidFill>
                <a:latin typeface="Grandview" panose="020B0502040204020203" pitchFamily="34" charset="0"/>
              </a:rPr>
              <a:t>Kordia – Huis van het Kind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143980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AANMELDINGEN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aphicFrame>
        <p:nvGraphicFramePr>
          <p:cNvPr id="11" name="Tijdelijke aanduiding voor inhoud 3">
            <a:extLst>
              <a:ext uri="{FF2B5EF4-FFF2-40B4-BE49-F238E27FC236}">
                <a16:creationId xmlns:a16="http://schemas.microsoft.com/office/drawing/2014/main" id="{FF065FBA-A7DC-1381-20EA-1C780D482B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071240"/>
              </p:ext>
            </p:extLst>
          </p:nvPr>
        </p:nvGraphicFramePr>
        <p:xfrm>
          <a:off x="772390" y="749589"/>
          <a:ext cx="11353800" cy="6256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Afbeelding 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4EB64C1B-28BC-37FB-06E3-2DAF7BCBF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53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DE898FE-EE9E-5919-4EE0-989224CD1E95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B9EA3F02-453E-8CC2-40C6-C7C5F88E2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86DF7086-13D9-B07F-8739-2101261E6E29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F3A4FD16-6CF7-95EC-AD18-F30C23A11665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AANMELDERS</a:t>
            </a: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graphicFrame>
        <p:nvGraphicFramePr>
          <p:cNvPr id="10" name="Tijdelijke aanduiding voor inhoud 6">
            <a:extLst>
              <a:ext uri="{FF2B5EF4-FFF2-40B4-BE49-F238E27FC236}">
                <a16:creationId xmlns:a16="http://schemas.microsoft.com/office/drawing/2014/main" id="{C943EFD9-D0D5-5830-4E7A-DE0D935002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989404"/>
              </p:ext>
            </p:extLst>
          </p:nvPr>
        </p:nvGraphicFramePr>
        <p:xfrm>
          <a:off x="510429" y="1002029"/>
          <a:ext cx="11430000" cy="565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09982307-E069-E61E-9738-E2E48C37F5F4}"/>
              </a:ext>
            </a:extLst>
          </p:cNvPr>
          <p:cNvSpPr txBox="1"/>
          <p:nvPr/>
        </p:nvSpPr>
        <p:spPr>
          <a:xfrm>
            <a:off x="1122947" y="4466530"/>
            <a:ext cx="32643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Grandview" panose="020B0502040204020203" pitchFamily="34" charset="0"/>
              </a:rPr>
              <a:t>Huis van het Kind Kordia</a:t>
            </a:r>
          </a:p>
        </p:txBody>
      </p:sp>
    </p:spTree>
    <p:extLst>
      <p:ext uri="{BB962C8B-B14F-4D97-AF65-F5344CB8AC3E}">
        <p14:creationId xmlns:p14="http://schemas.microsoft.com/office/powerpoint/2010/main" val="282793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rgbClr val="BB1851"/>
                </a:solidFill>
                <a:latin typeface="Grandview" panose="020B0502040204020203" pitchFamily="34" charset="0"/>
              </a:rPr>
              <a:t>AANTAL ZORGVRAGEN </a:t>
            </a:r>
            <a:br>
              <a:rPr lang="nl-BE" dirty="0">
                <a:solidFill>
                  <a:srgbClr val="BB1851"/>
                </a:solidFill>
                <a:latin typeface="Grandview" panose="020B0502040204020203" pitchFamily="34" charset="0"/>
              </a:rPr>
            </a:br>
            <a:r>
              <a:rPr lang="nl-BE" dirty="0">
                <a:solidFill>
                  <a:srgbClr val="BB1851"/>
                </a:solidFill>
                <a:latin typeface="Grandview" panose="020B0502040204020203" pitchFamily="34" charset="0"/>
              </a:rPr>
              <a:t>PER LEVENSDOMEIN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ABEC9B5A-4421-958C-52D8-3F0D070C2D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091168"/>
              </p:ext>
            </p:extLst>
          </p:nvPr>
        </p:nvGraphicFramePr>
        <p:xfrm>
          <a:off x="694980" y="1325144"/>
          <a:ext cx="11747519" cy="5106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kstvak 13">
            <a:extLst>
              <a:ext uri="{FF2B5EF4-FFF2-40B4-BE49-F238E27FC236}">
                <a16:creationId xmlns:a16="http://schemas.microsoft.com/office/drawing/2014/main" id="{09187AEF-E4B1-B28D-26D3-E88770C69920}"/>
              </a:ext>
            </a:extLst>
          </p:cNvPr>
          <p:cNvSpPr txBox="1"/>
          <p:nvPr/>
        </p:nvSpPr>
        <p:spPr>
          <a:xfrm>
            <a:off x="6765885" y="6419893"/>
            <a:ext cx="6294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>
                <a:solidFill>
                  <a:srgbClr val="BB1851"/>
                </a:solidFill>
                <a:latin typeface="Grandview" panose="020B0502040204020203" pitchFamily="34" charset="0"/>
              </a:rPr>
              <a:t>Cijfers op basis van 22 begeleidingen</a:t>
            </a:r>
          </a:p>
        </p:txBody>
      </p:sp>
      <p:pic>
        <p:nvPicPr>
          <p:cNvPr id="3" name="Afbeelding 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40AEB799-65DF-9194-D41A-53AADA149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9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AD010D-6D59-F229-791E-21D1C9B02D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BDED7">
                <a:tint val="45000"/>
                <a:satMod val="400000"/>
              </a:srgbClr>
            </a:duotone>
          </a:blip>
          <a:srcRect l="1" r="12" b="15541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pic>
        <p:nvPicPr>
          <p:cNvPr id="2" name="getuigenis moeder-Britt en HvhK">
            <a:hlinkClick r:id="" action="ppaction://media"/>
            <a:extLst>
              <a:ext uri="{FF2B5EF4-FFF2-40B4-BE49-F238E27FC236}">
                <a16:creationId xmlns:a16="http://schemas.microsoft.com/office/drawing/2014/main" id="{F7E77D75-49A1-4146-77A4-E4FDE731A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BDED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72621" y="5347252"/>
            <a:ext cx="1145623" cy="11456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3BE9A8-B10C-BBEA-0267-7031EF3053B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BB1851"/>
                </a:solidFill>
                <a:latin typeface="Grandview" panose="020B0502040204020203" pitchFamily="34" charset="0"/>
              </a:rPr>
              <a:t>TAKENPAKKET</a:t>
            </a:r>
          </a:p>
        </p:txBody>
      </p:sp>
    </p:spTree>
    <p:extLst>
      <p:ext uri="{BB962C8B-B14F-4D97-AF65-F5344CB8AC3E}">
        <p14:creationId xmlns:p14="http://schemas.microsoft.com/office/powerpoint/2010/main" val="7626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OP DE 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65042" cy="4351338"/>
          </a:xfrm>
        </p:spPr>
        <p:txBody>
          <a:bodyPr>
            <a:normAutofit fontScale="85000" lnSpcReduction="20000"/>
          </a:bodyPr>
          <a:lstStyle/>
          <a:p>
            <a:r>
              <a:rPr lang="nl-NL" dirty="0">
                <a:latin typeface="Grandview" panose="020B0502040204020203" pitchFamily="34" charset="0"/>
              </a:rPr>
              <a:t>De Belgische visie, informatie over het interfederaal zorgprogramma</a:t>
            </a:r>
          </a:p>
          <a:p>
            <a:pPr lvl="1"/>
            <a:r>
              <a:rPr lang="nl-NL" sz="1900" dirty="0">
                <a:latin typeface="Grandview" panose="020B0502040204020203" pitchFamily="34" charset="0"/>
              </a:rPr>
              <a:t>Magali Verheecke</a:t>
            </a:r>
          </a:p>
          <a:p>
            <a:pPr marL="457200" lvl="1" indent="0">
              <a:buNone/>
            </a:pPr>
            <a:endParaRPr lang="nl-NL" sz="1900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Born in Belgium en de cijfers na 1 jaar screening</a:t>
            </a:r>
          </a:p>
          <a:p>
            <a:pPr lvl="1"/>
            <a:r>
              <a:rPr lang="nl-NL" sz="1900" dirty="0">
                <a:latin typeface="Grandview" panose="020B0502040204020203" pitchFamily="34" charset="0"/>
              </a:rPr>
              <a:t>Kim Decabooter</a:t>
            </a:r>
          </a:p>
          <a:p>
            <a:pPr marL="457200" lvl="1" indent="0">
              <a:buNone/>
            </a:pPr>
            <a:endParaRPr lang="nl-NL" sz="1900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Praktisch: hoe verloopt de screening, de doorverwijzingen, de communicatie tussen de partners?</a:t>
            </a:r>
          </a:p>
          <a:p>
            <a:pPr lvl="1"/>
            <a:r>
              <a:rPr lang="nl-NL" sz="1900" dirty="0">
                <a:latin typeface="Grandview" panose="020B0502040204020203" pitchFamily="34" charset="0"/>
              </a:rPr>
              <a:t>Ilse Peeters, Veerle Pleysier, Britt Stessens</a:t>
            </a:r>
          </a:p>
          <a:p>
            <a:pPr marL="457200" lvl="1" indent="0">
              <a:buNone/>
            </a:pPr>
            <a:endParaRPr lang="nl-NL" sz="1900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Wat zijn de kwetsbaarheden en problemen binnen ons </a:t>
            </a:r>
            <a:r>
              <a:rPr lang="nl-NL" dirty="0" err="1">
                <a:latin typeface="Grandview" panose="020B0502040204020203" pitchFamily="34" charset="0"/>
              </a:rPr>
              <a:t>zorgpad</a:t>
            </a:r>
            <a:r>
              <a:rPr lang="nl-NL" dirty="0">
                <a:latin typeface="Grandview" panose="020B0502040204020203" pitchFamily="34" charset="0"/>
              </a:rPr>
              <a:t> en zorgnetwerk die we ervaren na 1 jaar?</a:t>
            </a:r>
          </a:p>
          <a:p>
            <a:pPr lvl="1"/>
            <a:r>
              <a:rPr lang="nl-NL" sz="1900" dirty="0">
                <a:latin typeface="Grandview" panose="020B0502040204020203" pitchFamily="34" charset="0"/>
              </a:rPr>
              <a:t>Sofie Coppers, Lotte Peeters</a:t>
            </a:r>
          </a:p>
          <a:p>
            <a:pPr marL="457200" lvl="1" indent="0">
              <a:buNone/>
            </a:pPr>
            <a:endParaRPr lang="nl-NL" sz="1900" dirty="0">
              <a:latin typeface="Grandview" panose="020B0502040204020203" pitchFamily="34" charset="0"/>
            </a:endParaRPr>
          </a:p>
          <a:p>
            <a:r>
              <a:rPr lang="nl-NL" dirty="0">
                <a:latin typeface="Grandview" panose="020B0502040204020203" pitchFamily="34" charset="0"/>
              </a:rPr>
              <a:t>Officiële bekendmaking van ‘STERKE START’</a:t>
            </a:r>
          </a:p>
          <a:p>
            <a:pPr marL="0" indent="0">
              <a:buNone/>
            </a:pPr>
            <a:endParaRPr lang="nl-NL" dirty="0">
              <a:latin typeface="Grandview" panose="020B0502040204020203" pitchFamily="34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316E1198-BDA3-4203-2225-17E40F25702C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4" name="Afbeelding 3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6CE008F5-B3F6-C162-9056-7A2DFD36C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78CFC62-985E-9F4D-4867-57884EA8695F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2D6EC542-AFE8-C322-783C-5490C972259C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0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0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170" y="2012201"/>
            <a:ext cx="7000291" cy="2313907"/>
          </a:xfrm>
        </p:spPr>
        <p:txBody>
          <a:bodyPr>
            <a:noAutofit/>
          </a:bodyPr>
          <a:lstStyle/>
          <a:p>
            <a:r>
              <a:rPr lang="nl-BE" sz="9600" dirty="0">
                <a:solidFill>
                  <a:srgbClr val="BB1851"/>
                </a:solidFill>
                <a:latin typeface="Grandview" panose="020B0502040204020203" pitchFamily="34" charset="0"/>
              </a:rPr>
              <a:t>HIATEN</a:t>
            </a:r>
            <a:endParaRPr lang="nl-BE" sz="60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CC02E1F-81E9-A33E-930D-13E0F6ADD8E2}"/>
              </a:ext>
            </a:extLst>
          </p:cNvPr>
          <p:cNvSpPr txBox="1"/>
          <p:nvPr/>
        </p:nvSpPr>
        <p:spPr>
          <a:xfrm>
            <a:off x="3248795" y="3655424"/>
            <a:ext cx="6232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600" dirty="0">
                <a:solidFill>
                  <a:srgbClr val="106671"/>
                </a:solidFill>
                <a:latin typeface="Grandview" panose="020B0502040204020203" pitchFamily="34" charset="0"/>
              </a:rPr>
              <a:t>Vanuit het oogpunt van het</a:t>
            </a:r>
            <a:br>
              <a:rPr lang="nl-BE" sz="36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nl-BE" sz="3600" dirty="0">
                <a:solidFill>
                  <a:srgbClr val="106671"/>
                </a:solidFill>
                <a:latin typeface="Grandview" panose="020B0502040204020203" pitchFamily="34" charset="0"/>
              </a:rPr>
              <a:t>Huis van het Kind en CGG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958670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UITDAGINGEN IN DE REGIO</a:t>
            </a: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53CC50E-BC12-AFF6-89CF-BA6A5D664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86" y="1447850"/>
            <a:ext cx="7425594" cy="5221603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9A141EA3-B17C-B6AD-958C-F2ED341C8C67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DD876FFE-7F6D-2CA6-F4E7-AC0345B9E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BB0002D6-564E-00E8-6559-5CF77581C6C4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7D1A42C0-F02F-2031-131F-BA5FF015DF42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506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ARMOEDE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2D0A52B-663A-D42B-6147-60436818A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893" y="1484659"/>
            <a:ext cx="8145517" cy="5262612"/>
          </a:xfrm>
          <a:prstGeom prst="rect">
            <a:avLst/>
          </a:prstGeom>
        </p:spPr>
      </p:pic>
      <p:pic>
        <p:nvPicPr>
          <p:cNvPr id="3" name="Afbeelding 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6060232C-6A9F-4B13-73A9-899784605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44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6060232C-6A9F-4B13-73A9-89978460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  <p:pic>
        <p:nvPicPr>
          <p:cNvPr id="10" name="image_0">
            <a:extLst>
              <a:ext uri="{FF2B5EF4-FFF2-40B4-BE49-F238E27FC236}">
                <a16:creationId xmlns:a16="http://schemas.microsoft.com/office/drawing/2014/main" id="{4D5AC3E8-D827-BA3E-47C2-EE61F8603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7580" r="3907"/>
          <a:stretch/>
        </p:blipFill>
        <p:spPr bwMode="auto">
          <a:xfrm>
            <a:off x="1558250" y="1684276"/>
            <a:ext cx="10340340" cy="502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ARMOEDE</a:t>
            </a: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EB69582E-349A-2267-3AF6-8116720C363A}"/>
              </a:ext>
            </a:extLst>
          </p:cNvPr>
          <p:cNvSpPr txBox="1"/>
          <p:nvPr/>
        </p:nvSpPr>
        <p:spPr>
          <a:xfrm>
            <a:off x="1558250" y="1727734"/>
            <a:ext cx="1881904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Grootsteden</a:t>
            </a:r>
            <a:endParaRPr lang="en-US" sz="20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B4DE4518-C76E-156E-E0BD-2F838C2B8A9B}"/>
              </a:ext>
            </a:extLst>
          </p:cNvPr>
          <p:cNvSpPr txBox="1"/>
          <p:nvPr/>
        </p:nvSpPr>
        <p:spPr>
          <a:xfrm>
            <a:off x="1118148" y="2269910"/>
            <a:ext cx="2322006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Centrumsteden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18B75C1F-7517-1A9E-4178-44FC1684BC62}"/>
              </a:ext>
            </a:extLst>
          </p:cNvPr>
          <p:cNvSpPr txBox="1"/>
          <p:nvPr/>
        </p:nvSpPr>
        <p:spPr>
          <a:xfrm>
            <a:off x="591990" y="2854059"/>
            <a:ext cx="2867415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Kleinstedelijke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provinciaal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F4FCDC0C-EB34-EF47-4BCF-0060263B415D}"/>
              </a:ext>
            </a:extLst>
          </p:cNvPr>
          <p:cNvSpPr txBox="1"/>
          <p:nvPr/>
        </p:nvSpPr>
        <p:spPr>
          <a:xfrm>
            <a:off x="-1" y="3396235"/>
            <a:ext cx="3459405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Structuurondersteunende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steden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3E91885B-20A0-CF57-715A-9722AC04DB0F}"/>
              </a:ext>
            </a:extLst>
          </p:cNvPr>
          <p:cNvSpPr txBox="1"/>
          <p:nvPr/>
        </p:nvSpPr>
        <p:spPr>
          <a:xfrm>
            <a:off x="189344" y="3937405"/>
            <a:ext cx="3270061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Grootstedelijke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rand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6C73974B-2D4C-C66A-7AFB-EA278C65F17A}"/>
              </a:ext>
            </a:extLst>
          </p:cNvPr>
          <p:cNvSpPr txBox="1"/>
          <p:nvPr/>
        </p:nvSpPr>
        <p:spPr>
          <a:xfrm>
            <a:off x="189343" y="4522533"/>
            <a:ext cx="3270061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Regionaal </a:t>
            </a: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stedelijke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rand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39AE178E-979F-78E4-DC51-3CA205CFFACA}"/>
              </a:ext>
            </a:extLst>
          </p:cNvPr>
          <p:cNvSpPr txBox="1"/>
          <p:nvPr/>
        </p:nvSpPr>
        <p:spPr>
          <a:xfrm>
            <a:off x="170093" y="6114297"/>
            <a:ext cx="3270061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Stedelijks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gebied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rond</a:t>
            </a: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 Brussel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B70B608C-0187-0EF7-454B-EBD789B33803}"/>
              </a:ext>
            </a:extLst>
          </p:cNvPr>
          <p:cNvSpPr txBox="1"/>
          <p:nvPr/>
        </p:nvSpPr>
        <p:spPr>
          <a:xfrm>
            <a:off x="189342" y="5006624"/>
            <a:ext cx="3270061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 err="1">
                <a:solidFill>
                  <a:srgbClr val="BB1851"/>
                </a:solidFill>
                <a:latin typeface="Grandview" panose="020B0502040204020203" pitchFamily="34" charset="0"/>
              </a:rPr>
              <a:t>Overgangsgebied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4F348A61-7798-8CBA-D396-4EEB9DEF3DBF}"/>
              </a:ext>
            </a:extLst>
          </p:cNvPr>
          <p:cNvSpPr txBox="1"/>
          <p:nvPr/>
        </p:nvSpPr>
        <p:spPr>
          <a:xfrm>
            <a:off x="189342" y="5593497"/>
            <a:ext cx="3270061" cy="31688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rgbClr val="BB1851"/>
                </a:solidFill>
                <a:latin typeface="Grandview" panose="020B0502040204020203" pitchFamily="34" charset="0"/>
              </a:rPr>
              <a:t>Platteland</a:t>
            </a:r>
            <a:endParaRPr lang="en-US" sz="16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58932744-7FA4-D84D-DFF0-4271070C1FA9}"/>
              </a:ext>
            </a:extLst>
          </p:cNvPr>
          <p:cNvSpPr txBox="1"/>
          <p:nvPr/>
        </p:nvSpPr>
        <p:spPr>
          <a:xfrm>
            <a:off x="9921589" y="1770629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24,4%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3FAFF683-96C1-63EF-E3A7-B1B7D6ACA2C2}"/>
              </a:ext>
            </a:extLst>
          </p:cNvPr>
          <p:cNvSpPr txBox="1"/>
          <p:nvPr/>
        </p:nvSpPr>
        <p:spPr>
          <a:xfrm>
            <a:off x="7449363" y="2308938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17,1%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5E9F6AC0-9C85-1B97-25CF-DE26520FB1C2}"/>
              </a:ext>
            </a:extLst>
          </p:cNvPr>
          <p:cNvSpPr txBox="1"/>
          <p:nvPr/>
        </p:nvSpPr>
        <p:spPr>
          <a:xfrm>
            <a:off x="6306406" y="2860409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13,8%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3A868DE-9053-716A-819C-E475701E578F}"/>
              </a:ext>
            </a:extLst>
          </p:cNvPr>
          <p:cNvSpPr txBox="1"/>
          <p:nvPr/>
        </p:nvSpPr>
        <p:spPr>
          <a:xfrm>
            <a:off x="6096000" y="3411880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13,2%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6B0B5A-40FF-CDC7-3162-E59C1BD17E99}"/>
              </a:ext>
            </a:extLst>
          </p:cNvPr>
          <p:cNvSpPr txBox="1"/>
          <p:nvPr/>
        </p:nvSpPr>
        <p:spPr>
          <a:xfrm>
            <a:off x="4379479" y="4490401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8,2%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5B782433-C1EF-8EE3-1750-03078727E50F}"/>
              </a:ext>
            </a:extLst>
          </p:cNvPr>
          <p:cNvSpPr txBox="1"/>
          <p:nvPr/>
        </p:nvSpPr>
        <p:spPr>
          <a:xfrm>
            <a:off x="4621412" y="3963993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8,8%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140A353E-9B9F-D2C4-45B1-6BF0C6A0ED94}"/>
              </a:ext>
            </a:extLst>
          </p:cNvPr>
          <p:cNvSpPr txBox="1"/>
          <p:nvPr/>
        </p:nvSpPr>
        <p:spPr>
          <a:xfrm>
            <a:off x="4338204" y="5048555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8,0%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A432C8DD-5360-9211-1245-E5E166765C1E}"/>
              </a:ext>
            </a:extLst>
          </p:cNvPr>
          <p:cNvSpPr txBox="1"/>
          <p:nvPr/>
        </p:nvSpPr>
        <p:spPr>
          <a:xfrm>
            <a:off x="4046104" y="5593497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7,2%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3585BB80-F21B-6092-DFD1-36BFD1B40812}"/>
              </a:ext>
            </a:extLst>
          </p:cNvPr>
          <p:cNvSpPr txBox="1"/>
          <p:nvPr/>
        </p:nvSpPr>
        <p:spPr>
          <a:xfrm>
            <a:off x="3868108" y="6114297"/>
            <a:ext cx="1881904" cy="316882"/>
          </a:xfrm>
          <a:prstGeom prst="rect">
            <a:avLst/>
          </a:prstGeom>
          <a:solidFill>
            <a:srgbClr val="38797B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dirty="0">
                <a:solidFill>
                  <a:schemeClr val="bg1"/>
                </a:solidFill>
                <a:latin typeface="Grandview" panose="020B0502040204020203" pitchFamily="34" charset="0"/>
              </a:rPr>
              <a:t>6,7%</a:t>
            </a:r>
            <a:endParaRPr lang="en-US" sz="2000" dirty="0">
              <a:solidFill>
                <a:schemeClr val="bg1"/>
              </a:solidFill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97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VERVOLG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B31CA5-1801-374A-964B-0E84947E228D}"/>
              </a:ext>
            </a:extLst>
          </p:cNvPr>
          <p:cNvGrpSpPr/>
          <p:nvPr/>
        </p:nvGrpSpPr>
        <p:grpSpPr>
          <a:xfrm>
            <a:off x="541886" y="1801134"/>
            <a:ext cx="9321556" cy="664191"/>
            <a:chOff x="0" y="0"/>
            <a:chExt cx="4488482" cy="26239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9FB0B5C7-24E8-3617-C037-73B0DEA7838D}"/>
                </a:ext>
              </a:extLst>
            </p:cNvPr>
            <p:cNvSpPr/>
            <p:nvPr/>
          </p:nvSpPr>
          <p:spPr>
            <a:xfrm>
              <a:off x="0" y="0"/>
              <a:ext cx="4488482" cy="262397"/>
            </a:xfrm>
            <a:custGeom>
              <a:avLst/>
              <a:gdLst/>
              <a:ahLst/>
              <a:cxnLst/>
              <a:rect l="l" t="t" r="r" b="b"/>
              <a:pathLst>
                <a:path w="4488482" h="262397">
                  <a:moveTo>
                    <a:pt x="23168" y="0"/>
                  </a:moveTo>
                  <a:lnTo>
                    <a:pt x="4465313" y="0"/>
                  </a:lnTo>
                  <a:cubicBezTo>
                    <a:pt x="4478109" y="0"/>
                    <a:pt x="4488482" y="10373"/>
                    <a:pt x="4488482" y="23168"/>
                  </a:cubicBezTo>
                  <a:lnTo>
                    <a:pt x="4488482" y="239228"/>
                  </a:lnTo>
                  <a:cubicBezTo>
                    <a:pt x="4488482" y="252024"/>
                    <a:pt x="4478109" y="262397"/>
                    <a:pt x="4465313" y="262397"/>
                  </a:cubicBezTo>
                  <a:lnTo>
                    <a:pt x="23168" y="262397"/>
                  </a:lnTo>
                  <a:cubicBezTo>
                    <a:pt x="17024" y="262397"/>
                    <a:pt x="11131" y="259956"/>
                    <a:pt x="6786" y="255611"/>
                  </a:cubicBezTo>
                  <a:cubicBezTo>
                    <a:pt x="2441" y="251266"/>
                    <a:pt x="0" y="245373"/>
                    <a:pt x="0" y="239228"/>
                  </a:cubicBezTo>
                  <a:lnTo>
                    <a:pt x="0" y="23168"/>
                  </a:lnTo>
                  <a:cubicBezTo>
                    <a:pt x="0" y="10373"/>
                    <a:pt x="10373" y="0"/>
                    <a:pt x="23168" y="0"/>
                  </a:cubicBezTo>
                  <a:close/>
                </a:path>
              </a:pathLst>
            </a:custGeom>
            <a:solidFill>
              <a:srgbClr val="D0D8D6">
                <a:alpha val="29804"/>
              </a:srgbClr>
            </a:solidFill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9ABCBE6A-9A78-A490-287C-ABB8FE00333A}"/>
                </a:ext>
              </a:extLst>
            </p:cNvPr>
            <p:cNvSpPr txBox="1"/>
            <p:nvPr/>
          </p:nvSpPr>
          <p:spPr>
            <a:xfrm>
              <a:off x="0" y="-38100"/>
              <a:ext cx="4488482" cy="3004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CF92E860-C5CE-0ECD-9B11-00FEB34C8F2C}"/>
              </a:ext>
            </a:extLst>
          </p:cNvPr>
          <p:cNvGrpSpPr/>
          <p:nvPr/>
        </p:nvGrpSpPr>
        <p:grpSpPr>
          <a:xfrm>
            <a:off x="541885" y="2735060"/>
            <a:ext cx="9321557" cy="692520"/>
            <a:chOff x="0" y="0"/>
            <a:chExt cx="4488482" cy="273588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465DABF-B594-22B6-46F6-69994CBF8CED}"/>
                </a:ext>
              </a:extLst>
            </p:cNvPr>
            <p:cNvSpPr/>
            <p:nvPr/>
          </p:nvSpPr>
          <p:spPr>
            <a:xfrm>
              <a:off x="0" y="0"/>
              <a:ext cx="4488482" cy="273588"/>
            </a:xfrm>
            <a:custGeom>
              <a:avLst/>
              <a:gdLst/>
              <a:ahLst/>
              <a:cxnLst/>
              <a:rect l="l" t="t" r="r" b="b"/>
              <a:pathLst>
                <a:path w="4488482" h="273588">
                  <a:moveTo>
                    <a:pt x="23168" y="0"/>
                  </a:moveTo>
                  <a:lnTo>
                    <a:pt x="4465313" y="0"/>
                  </a:lnTo>
                  <a:cubicBezTo>
                    <a:pt x="4478109" y="0"/>
                    <a:pt x="4488482" y="10373"/>
                    <a:pt x="4488482" y="23168"/>
                  </a:cubicBezTo>
                  <a:lnTo>
                    <a:pt x="4488482" y="250420"/>
                  </a:lnTo>
                  <a:cubicBezTo>
                    <a:pt x="4488482" y="256564"/>
                    <a:pt x="4486041" y="262457"/>
                    <a:pt x="4481696" y="266802"/>
                  </a:cubicBezTo>
                  <a:cubicBezTo>
                    <a:pt x="4477351" y="271147"/>
                    <a:pt x="4471458" y="273588"/>
                    <a:pt x="4465313" y="273588"/>
                  </a:cubicBezTo>
                  <a:lnTo>
                    <a:pt x="23168" y="273588"/>
                  </a:lnTo>
                  <a:cubicBezTo>
                    <a:pt x="10373" y="273588"/>
                    <a:pt x="0" y="263215"/>
                    <a:pt x="0" y="250420"/>
                  </a:cubicBezTo>
                  <a:lnTo>
                    <a:pt x="0" y="23168"/>
                  </a:lnTo>
                  <a:cubicBezTo>
                    <a:pt x="0" y="10373"/>
                    <a:pt x="10373" y="0"/>
                    <a:pt x="23168" y="0"/>
                  </a:cubicBezTo>
                  <a:close/>
                </a:path>
              </a:pathLst>
            </a:custGeom>
            <a:solidFill>
              <a:srgbClr val="D0D8D6">
                <a:alpha val="29804"/>
              </a:srgbClr>
            </a:solidFill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427C9AE9-B8DF-4180-A623-A80F101144D1}"/>
                </a:ext>
              </a:extLst>
            </p:cNvPr>
            <p:cNvSpPr txBox="1"/>
            <p:nvPr/>
          </p:nvSpPr>
          <p:spPr>
            <a:xfrm>
              <a:off x="0" y="-38100"/>
              <a:ext cx="4488482" cy="3116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1D674E6A-CD68-AE1D-56CF-C845FF626728}"/>
              </a:ext>
            </a:extLst>
          </p:cNvPr>
          <p:cNvGrpSpPr/>
          <p:nvPr/>
        </p:nvGrpSpPr>
        <p:grpSpPr>
          <a:xfrm>
            <a:off x="541885" y="3697316"/>
            <a:ext cx="9321557" cy="711403"/>
            <a:chOff x="0" y="0"/>
            <a:chExt cx="4488482" cy="281048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EAE534E-F15F-8DBD-2C45-AC43F48E5980}"/>
                </a:ext>
              </a:extLst>
            </p:cNvPr>
            <p:cNvSpPr/>
            <p:nvPr/>
          </p:nvSpPr>
          <p:spPr>
            <a:xfrm>
              <a:off x="0" y="0"/>
              <a:ext cx="4488482" cy="281048"/>
            </a:xfrm>
            <a:custGeom>
              <a:avLst/>
              <a:gdLst/>
              <a:ahLst/>
              <a:cxnLst/>
              <a:rect l="l" t="t" r="r" b="b"/>
              <a:pathLst>
                <a:path w="4488482" h="281048">
                  <a:moveTo>
                    <a:pt x="23168" y="0"/>
                  </a:moveTo>
                  <a:lnTo>
                    <a:pt x="4465313" y="0"/>
                  </a:lnTo>
                  <a:cubicBezTo>
                    <a:pt x="4478109" y="0"/>
                    <a:pt x="4488482" y="10373"/>
                    <a:pt x="4488482" y="23168"/>
                  </a:cubicBezTo>
                  <a:lnTo>
                    <a:pt x="4488482" y="257880"/>
                  </a:lnTo>
                  <a:cubicBezTo>
                    <a:pt x="4488482" y="264024"/>
                    <a:pt x="4486041" y="269917"/>
                    <a:pt x="4481696" y="274262"/>
                  </a:cubicBezTo>
                  <a:cubicBezTo>
                    <a:pt x="4477351" y="278607"/>
                    <a:pt x="4471458" y="281048"/>
                    <a:pt x="4465313" y="281048"/>
                  </a:cubicBezTo>
                  <a:lnTo>
                    <a:pt x="23168" y="281048"/>
                  </a:lnTo>
                  <a:cubicBezTo>
                    <a:pt x="10373" y="281048"/>
                    <a:pt x="0" y="270675"/>
                    <a:pt x="0" y="257880"/>
                  </a:cubicBezTo>
                  <a:lnTo>
                    <a:pt x="0" y="23168"/>
                  </a:lnTo>
                  <a:cubicBezTo>
                    <a:pt x="0" y="10373"/>
                    <a:pt x="10373" y="0"/>
                    <a:pt x="23168" y="0"/>
                  </a:cubicBezTo>
                  <a:close/>
                </a:path>
              </a:pathLst>
            </a:custGeom>
            <a:solidFill>
              <a:srgbClr val="D0D8D6">
                <a:alpha val="29804"/>
              </a:srgbClr>
            </a:solidFill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6084D06F-65B5-AECC-F8DD-4685A480A5CF}"/>
                </a:ext>
              </a:extLst>
            </p:cNvPr>
            <p:cNvSpPr txBox="1"/>
            <p:nvPr/>
          </p:nvSpPr>
          <p:spPr>
            <a:xfrm>
              <a:off x="0" y="-38100"/>
              <a:ext cx="4488482" cy="3191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2463139C-A8E8-8379-AFB2-108D41C9D40A}"/>
              </a:ext>
            </a:extLst>
          </p:cNvPr>
          <p:cNvGrpSpPr/>
          <p:nvPr/>
        </p:nvGrpSpPr>
        <p:grpSpPr>
          <a:xfrm>
            <a:off x="541885" y="4678454"/>
            <a:ext cx="9321557" cy="708476"/>
            <a:chOff x="0" y="0"/>
            <a:chExt cx="4488482" cy="279892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CE643FA-74AB-1551-715E-F0AF514F62F1}"/>
                </a:ext>
              </a:extLst>
            </p:cNvPr>
            <p:cNvSpPr/>
            <p:nvPr/>
          </p:nvSpPr>
          <p:spPr>
            <a:xfrm>
              <a:off x="0" y="0"/>
              <a:ext cx="4488482" cy="279892"/>
            </a:xfrm>
            <a:custGeom>
              <a:avLst/>
              <a:gdLst/>
              <a:ahLst/>
              <a:cxnLst/>
              <a:rect l="l" t="t" r="r" b="b"/>
              <a:pathLst>
                <a:path w="4488482" h="279892">
                  <a:moveTo>
                    <a:pt x="23168" y="0"/>
                  </a:moveTo>
                  <a:lnTo>
                    <a:pt x="4465313" y="0"/>
                  </a:lnTo>
                  <a:cubicBezTo>
                    <a:pt x="4478109" y="0"/>
                    <a:pt x="4488482" y="10373"/>
                    <a:pt x="4488482" y="23168"/>
                  </a:cubicBezTo>
                  <a:lnTo>
                    <a:pt x="4488482" y="256724"/>
                  </a:lnTo>
                  <a:cubicBezTo>
                    <a:pt x="4488482" y="269519"/>
                    <a:pt x="4478109" y="279892"/>
                    <a:pt x="4465313" y="279892"/>
                  </a:cubicBezTo>
                  <a:lnTo>
                    <a:pt x="23168" y="279892"/>
                  </a:lnTo>
                  <a:cubicBezTo>
                    <a:pt x="17024" y="279892"/>
                    <a:pt x="11131" y="277451"/>
                    <a:pt x="6786" y="273106"/>
                  </a:cubicBezTo>
                  <a:cubicBezTo>
                    <a:pt x="2441" y="268761"/>
                    <a:pt x="0" y="262868"/>
                    <a:pt x="0" y="256724"/>
                  </a:cubicBezTo>
                  <a:lnTo>
                    <a:pt x="0" y="23168"/>
                  </a:lnTo>
                  <a:cubicBezTo>
                    <a:pt x="0" y="10373"/>
                    <a:pt x="10373" y="0"/>
                    <a:pt x="23168" y="0"/>
                  </a:cubicBezTo>
                  <a:close/>
                </a:path>
              </a:pathLst>
            </a:custGeom>
            <a:solidFill>
              <a:srgbClr val="D0D8D6">
                <a:alpha val="29804"/>
              </a:srgbClr>
            </a:solidFill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BEEAABB3-9D3F-68D5-60E1-F35F6B3D82A6}"/>
                </a:ext>
              </a:extLst>
            </p:cNvPr>
            <p:cNvSpPr txBox="1"/>
            <p:nvPr/>
          </p:nvSpPr>
          <p:spPr>
            <a:xfrm>
              <a:off x="0" y="-38100"/>
              <a:ext cx="4488482" cy="3179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751D6B1F-252E-2246-2C59-96AF86CCF671}"/>
              </a:ext>
            </a:extLst>
          </p:cNvPr>
          <p:cNvGrpSpPr/>
          <p:nvPr/>
        </p:nvGrpSpPr>
        <p:grpSpPr>
          <a:xfrm>
            <a:off x="541886" y="5656666"/>
            <a:ext cx="9321558" cy="708476"/>
            <a:chOff x="0" y="0"/>
            <a:chExt cx="4488482" cy="279892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B37B6D4-1D90-2C3C-B985-104EDA102439}"/>
                </a:ext>
              </a:extLst>
            </p:cNvPr>
            <p:cNvSpPr/>
            <p:nvPr/>
          </p:nvSpPr>
          <p:spPr>
            <a:xfrm>
              <a:off x="0" y="0"/>
              <a:ext cx="4488482" cy="279892"/>
            </a:xfrm>
            <a:custGeom>
              <a:avLst/>
              <a:gdLst/>
              <a:ahLst/>
              <a:cxnLst/>
              <a:rect l="l" t="t" r="r" b="b"/>
              <a:pathLst>
                <a:path w="4488482" h="279892">
                  <a:moveTo>
                    <a:pt x="23168" y="0"/>
                  </a:moveTo>
                  <a:lnTo>
                    <a:pt x="4465313" y="0"/>
                  </a:lnTo>
                  <a:cubicBezTo>
                    <a:pt x="4478109" y="0"/>
                    <a:pt x="4488482" y="10373"/>
                    <a:pt x="4488482" y="23168"/>
                  </a:cubicBezTo>
                  <a:lnTo>
                    <a:pt x="4488482" y="256724"/>
                  </a:lnTo>
                  <a:cubicBezTo>
                    <a:pt x="4488482" y="269519"/>
                    <a:pt x="4478109" y="279892"/>
                    <a:pt x="4465313" y="279892"/>
                  </a:cubicBezTo>
                  <a:lnTo>
                    <a:pt x="23168" y="279892"/>
                  </a:lnTo>
                  <a:cubicBezTo>
                    <a:pt x="17024" y="279892"/>
                    <a:pt x="11131" y="277451"/>
                    <a:pt x="6786" y="273106"/>
                  </a:cubicBezTo>
                  <a:cubicBezTo>
                    <a:pt x="2441" y="268761"/>
                    <a:pt x="0" y="262868"/>
                    <a:pt x="0" y="256724"/>
                  </a:cubicBezTo>
                  <a:lnTo>
                    <a:pt x="0" y="23168"/>
                  </a:lnTo>
                  <a:cubicBezTo>
                    <a:pt x="0" y="10373"/>
                    <a:pt x="10373" y="0"/>
                    <a:pt x="23168" y="0"/>
                  </a:cubicBezTo>
                  <a:close/>
                </a:path>
              </a:pathLst>
            </a:custGeom>
            <a:solidFill>
              <a:srgbClr val="D0D8D6">
                <a:alpha val="29804"/>
              </a:srgbClr>
            </a:solidFill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90ABC2CB-E674-3F07-8555-2C5A6FFF0AA5}"/>
                </a:ext>
              </a:extLst>
            </p:cNvPr>
            <p:cNvSpPr txBox="1"/>
            <p:nvPr/>
          </p:nvSpPr>
          <p:spPr>
            <a:xfrm>
              <a:off x="0" y="-38100"/>
              <a:ext cx="4488482" cy="3179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9" name="Freeform 17">
            <a:extLst>
              <a:ext uri="{FF2B5EF4-FFF2-40B4-BE49-F238E27FC236}">
                <a16:creationId xmlns:a16="http://schemas.microsoft.com/office/drawing/2014/main" id="{E51D3C90-1FCE-B042-FC41-FFF00C823805}"/>
              </a:ext>
            </a:extLst>
          </p:cNvPr>
          <p:cNvSpPr/>
          <p:nvPr/>
        </p:nvSpPr>
        <p:spPr>
          <a:xfrm>
            <a:off x="3772331" y="1417085"/>
            <a:ext cx="4997526" cy="5108995"/>
          </a:xfrm>
          <a:custGeom>
            <a:avLst/>
            <a:gdLst/>
            <a:ahLst/>
            <a:cxnLst/>
            <a:rect l="l" t="t" r="r" b="b"/>
            <a:pathLst>
              <a:path w="7496289" h="7663492">
                <a:moveTo>
                  <a:pt x="0" y="0"/>
                </a:moveTo>
                <a:lnTo>
                  <a:pt x="7496289" y="0"/>
                </a:lnTo>
                <a:lnTo>
                  <a:pt x="7496289" y="7663493"/>
                </a:lnTo>
                <a:lnTo>
                  <a:pt x="0" y="7663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 sz="1200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A6750B3F-893F-BAF5-DD75-9401C8D5842B}"/>
              </a:ext>
            </a:extLst>
          </p:cNvPr>
          <p:cNvSpPr/>
          <p:nvPr/>
        </p:nvSpPr>
        <p:spPr>
          <a:xfrm>
            <a:off x="5885908" y="5686808"/>
            <a:ext cx="770372" cy="722223"/>
          </a:xfrm>
          <a:custGeom>
            <a:avLst/>
            <a:gdLst/>
            <a:ahLst/>
            <a:cxnLst/>
            <a:rect l="l" t="t" r="r" b="b"/>
            <a:pathLst>
              <a:path w="1155558" h="1083335">
                <a:moveTo>
                  <a:pt x="0" y="0"/>
                </a:moveTo>
                <a:lnTo>
                  <a:pt x="1155558" y="0"/>
                </a:lnTo>
                <a:lnTo>
                  <a:pt x="1155558" y="1083336"/>
                </a:lnTo>
                <a:lnTo>
                  <a:pt x="0" y="1083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 sz="1200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7E533A7A-9CEB-3CF6-9DDD-D22AB5507494}"/>
              </a:ext>
            </a:extLst>
          </p:cNvPr>
          <p:cNvSpPr/>
          <p:nvPr/>
        </p:nvSpPr>
        <p:spPr>
          <a:xfrm>
            <a:off x="5854269" y="4610976"/>
            <a:ext cx="711403" cy="711403"/>
          </a:xfrm>
          <a:custGeom>
            <a:avLst/>
            <a:gdLst/>
            <a:ahLst/>
            <a:cxnLst/>
            <a:rect l="l" t="t" r="r" b="b"/>
            <a:pathLst>
              <a:path w="1067104" h="1067104">
                <a:moveTo>
                  <a:pt x="0" y="0"/>
                </a:moveTo>
                <a:lnTo>
                  <a:pt x="1067105" y="0"/>
                </a:lnTo>
                <a:lnTo>
                  <a:pt x="1067105" y="1067104"/>
                </a:lnTo>
                <a:lnTo>
                  <a:pt x="0" y="1067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 sz="1200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A1A72E16-7238-166E-B7D6-123A66D66B13}"/>
              </a:ext>
            </a:extLst>
          </p:cNvPr>
          <p:cNvSpPr/>
          <p:nvPr/>
        </p:nvSpPr>
        <p:spPr>
          <a:xfrm>
            <a:off x="5838212" y="3745570"/>
            <a:ext cx="768815" cy="643883"/>
          </a:xfrm>
          <a:custGeom>
            <a:avLst/>
            <a:gdLst/>
            <a:ahLst/>
            <a:cxnLst/>
            <a:rect l="l" t="t" r="r" b="b"/>
            <a:pathLst>
              <a:path w="1153223" h="965824">
                <a:moveTo>
                  <a:pt x="0" y="0"/>
                </a:moveTo>
                <a:lnTo>
                  <a:pt x="1153223" y="0"/>
                </a:lnTo>
                <a:lnTo>
                  <a:pt x="1153223" y="965824"/>
                </a:lnTo>
                <a:lnTo>
                  <a:pt x="0" y="965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 sz="1200" dirty="0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739F730C-7CD8-E867-2596-300B76E28571}"/>
              </a:ext>
            </a:extLst>
          </p:cNvPr>
          <p:cNvSpPr/>
          <p:nvPr/>
        </p:nvSpPr>
        <p:spPr>
          <a:xfrm>
            <a:off x="5891860" y="2744984"/>
            <a:ext cx="648819" cy="709091"/>
          </a:xfrm>
          <a:custGeom>
            <a:avLst/>
            <a:gdLst/>
            <a:ahLst/>
            <a:cxnLst/>
            <a:rect l="l" t="t" r="r" b="b"/>
            <a:pathLst>
              <a:path w="973228" h="1063637">
                <a:moveTo>
                  <a:pt x="0" y="0"/>
                </a:moveTo>
                <a:lnTo>
                  <a:pt x="973228" y="0"/>
                </a:lnTo>
                <a:lnTo>
                  <a:pt x="973228" y="1063637"/>
                </a:lnTo>
                <a:lnTo>
                  <a:pt x="0" y="1063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 sz="1200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EEDBD32F-AF1A-A652-3F09-EDCF3970BC81}"/>
              </a:ext>
            </a:extLst>
          </p:cNvPr>
          <p:cNvSpPr/>
          <p:nvPr/>
        </p:nvSpPr>
        <p:spPr>
          <a:xfrm>
            <a:off x="5991814" y="1844374"/>
            <a:ext cx="558561" cy="598191"/>
          </a:xfrm>
          <a:custGeom>
            <a:avLst/>
            <a:gdLst/>
            <a:ahLst/>
            <a:cxnLst/>
            <a:rect l="l" t="t" r="r" b="b"/>
            <a:pathLst>
              <a:path w="837841" h="897287">
                <a:moveTo>
                  <a:pt x="0" y="0"/>
                </a:moveTo>
                <a:lnTo>
                  <a:pt x="837841" y="0"/>
                </a:lnTo>
                <a:lnTo>
                  <a:pt x="837841" y="897286"/>
                </a:lnTo>
                <a:lnTo>
                  <a:pt x="0" y="897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 sz="1200"/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02B91DA3-6B23-25EC-2E81-69F86AF07698}"/>
              </a:ext>
            </a:extLst>
          </p:cNvPr>
          <p:cNvSpPr txBox="1"/>
          <p:nvPr/>
        </p:nvSpPr>
        <p:spPr>
          <a:xfrm>
            <a:off x="1413356" y="2012664"/>
            <a:ext cx="2561189" cy="26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2200" dirty="0">
                <a:solidFill>
                  <a:srgbClr val="BB1851"/>
                </a:solidFill>
                <a:latin typeface="Grandview" panose="020B0502040204020203" pitchFamily="34" charset="0"/>
              </a:rPr>
              <a:t>Zelfontwikkeling 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39BD01F4-5568-FA8E-1895-97D1669D7169}"/>
              </a:ext>
            </a:extLst>
          </p:cNvPr>
          <p:cNvSpPr txBox="1"/>
          <p:nvPr/>
        </p:nvSpPr>
        <p:spPr>
          <a:xfrm>
            <a:off x="1413356" y="2879130"/>
            <a:ext cx="1453288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200" dirty="0">
                <a:solidFill>
                  <a:srgbClr val="BB1851"/>
                </a:solidFill>
                <a:latin typeface="Grandview" panose="020B0502040204020203" pitchFamily="34" charset="0"/>
              </a:rPr>
              <a:t>Erkenning</a:t>
            </a:r>
            <a:r>
              <a:rPr lang="en-US" sz="2000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076D7354-4DDA-A3D4-666A-0614121DCE33}"/>
              </a:ext>
            </a:extLst>
          </p:cNvPr>
          <p:cNvSpPr txBox="1"/>
          <p:nvPr/>
        </p:nvSpPr>
        <p:spPr>
          <a:xfrm>
            <a:off x="1413357" y="3885246"/>
            <a:ext cx="1453287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200" dirty="0">
                <a:solidFill>
                  <a:srgbClr val="BB1851"/>
                </a:solidFill>
                <a:latin typeface="Grandview" panose="020B0502040204020203" pitchFamily="34" charset="0"/>
              </a:rPr>
              <a:t>Acceptatie</a:t>
            </a:r>
            <a:r>
              <a:rPr lang="en-US" sz="2000" dirty="0">
                <a:solidFill>
                  <a:srgbClr val="BB1851"/>
                </a:solidFill>
                <a:latin typeface="Grandview" panose="020B0502040204020203" pitchFamily="34" charset="0"/>
              </a:rPr>
              <a:t> 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A9B14413-2D9A-71D2-7BC9-46790C53924D}"/>
              </a:ext>
            </a:extLst>
          </p:cNvPr>
          <p:cNvSpPr txBox="1"/>
          <p:nvPr/>
        </p:nvSpPr>
        <p:spPr>
          <a:xfrm>
            <a:off x="1413356" y="4864921"/>
            <a:ext cx="1453288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200" dirty="0">
                <a:solidFill>
                  <a:srgbClr val="BB1851"/>
                </a:solidFill>
                <a:latin typeface="Grandview" panose="020B0502040204020203" pitchFamily="34" charset="0"/>
              </a:rPr>
              <a:t>Zekerheid</a:t>
            </a:r>
            <a:r>
              <a:rPr lang="en-US" sz="2000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918416D4-7A73-CA53-EC9D-72505FF82613}"/>
              </a:ext>
            </a:extLst>
          </p:cNvPr>
          <p:cNvSpPr txBox="1"/>
          <p:nvPr/>
        </p:nvSpPr>
        <p:spPr>
          <a:xfrm>
            <a:off x="1413356" y="5843133"/>
            <a:ext cx="3154699" cy="327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200" dirty="0">
                <a:solidFill>
                  <a:srgbClr val="BB1851"/>
                </a:solidFill>
                <a:latin typeface="Grandview" panose="020B0502040204020203" pitchFamily="34" charset="0"/>
              </a:rPr>
              <a:t>Primaire behoeften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1E9600B8-545C-644C-5F64-BA051122CA96}"/>
              </a:ext>
            </a:extLst>
          </p:cNvPr>
          <p:cNvSpPr txBox="1"/>
          <p:nvPr/>
        </p:nvSpPr>
        <p:spPr>
          <a:xfrm>
            <a:off x="910058" y="5672680"/>
            <a:ext cx="376833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>
                <a:solidFill>
                  <a:srgbClr val="BB1851"/>
                </a:solidFill>
                <a:latin typeface="Open Sans Bold"/>
              </a:rPr>
              <a:t>1.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32A770D3-6835-C70D-D548-35F4440C4803}"/>
              </a:ext>
            </a:extLst>
          </p:cNvPr>
          <p:cNvSpPr txBox="1"/>
          <p:nvPr/>
        </p:nvSpPr>
        <p:spPr>
          <a:xfrm>
            <a:off x="910058" y="4705244"/>
            <a:ext cx="376833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>
                <a:solidFill>
                  <a:srgbClr val="BB1851"/>
                </a:solidFill>
                <a:latin typeface="Open Sans Bold"/>
              </a:rPr>
              <a:t>2.</a:t>
            </a:r>
          </a:p>
        </p:txBody>
      </p:sp>
      <p:sp>
        <p:nvSpPr>
          <p:cNvPr id="32" name="TextBox 30">
            <a:extLst>
              <a:ext uri="{FF2B5EF4-FFF2-40B4-BE49-F238E27FC236}">
                <a16:creationId xmlns:a16="http://schemas.microsoft.com/office/drawing/2014/main" id="{2FEDF7F0-1305-837E-AE63-CE0429B5F54C}"/>
              </a:ext>
            </a:extLst>
          </p:cNvPr>
          <p:cNvSpPr txBox="1"/>
          <p:nvPr/>
        </p:nvSpPr>
        <p:spPr>
          <a:xfrm>
            <a:off x="910058" y="3777982"/>
            <a:ext cx="376833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>
                <a:solidFill>
                  <a:srgbClr val="BB1851"/>
                </a:solidFill>
                <a:latin typeface="Open Sans Bold"/>
              </a:rPr>
              <a:t>3.</a:t>
            </a:r>
          </a:p>
        </p:txBody>
      </p:sp>
      <p:sp>
        <p:nvSpPr>
          <p:cNvPr id="33" name="TextBox 31">
            <a:extLst>
              <a:ext uri="{FF2B5EF4-FFF2-40B4-BE49-F238E27FC236}">
                <a16:creationId xmlns:a16="http://schemas.microsoft.com/office/drawing/2014/main" id="{B480C9E5-7F0C-3C10-8BD1-D3A948958DA3}"/>
              </a:ext>
            </a:extLst>
          </p:cNvPr>
          <p:cNvSpPr txBox="1"/>
          <p:nvPr/>
        </p:nvSpPr>
        <p:spPr>
          <a:xfrm>
            <a:off x="910058" y="2753872"/>
            <a:ext cx="376833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>
                <a:solidFill>
                  <a:srgbClr val="BB1851"/>
                </a:solidFill>
                <a:latin typeface="Open Sans Bold"/>
              </a:rPr>
              <a:t>4.</a:t>
            </a:r>
          </a:p>
        </p:txBody>
      </p:sp>
      <p:sp>
        <p:nvSpPr>
          <p:cNvPr id="34" name="TextBox 32">
            <a:extLst>
              <a:ext uri="{FF2B5EF4-FFF2-40B4-BE49-F238E27FC236}">
                <a16:creationId xmlns:a16="http://schemas.microsoft.com/office/drawing/2014/main" id="{04D07428-70D2-B22C-8076-FDB04C26E2A9}"/>
              </a:ext>
            </a:extLst>
          </p:cNvPr>
          <p:cNvSpPr txBox="1"/>
          <p:nvPr/>
        </p:nvSpPr>
        <p:spPr>
          <a:xfrm>
            <a:off x="910058" y="1805781"/>
            <a:ext cx="376833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dirty="0">
                <a:solidFill>
                  <a:srgbClr val="BB1851"/>
                </a:solidFill>
                <a:latin typeface="Open Sans Bold"/>
              </a:rPr>
              <a:t>5.</a:t>
            </a: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9A6E6E51-58B7-36C0-9343-F9F7DC16758E}"/>
              </a:ext>
            </a:extLst>
          </p:cNvPr>
          <p:cNvSpPr txBox="1"/>
          <p:nvPr/>
        </p:nvSpPr>
        <p:spPr>
          <a:xfrm>
            <a:off x="6216270" y="3071179"/>
            <a:ext cx="6350" cy="51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endParaRPr sz="1200"/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id="{DEB2A72B-D7E5-9001-52EA-BEF0C72647C6}"/>
              </a:ext>
            </a:extLst>
          </p:cNvPr>
          <p:cNvSpPr txBox="1"/>
          <p:nvPr/>
        </p:nvSpPr>
        <p:spPr>
          <a:xfrm>
            <a:off x="7008542" y="519336"/>
            <a:ext cx="4794067" cy="4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dirty="0">
                <a:solidFill>
                  <a:srgbClr val="4AA8A7"/>
                </a:solidFill>
                <a:latin typeface="Grandview" panose="020B0502040204020203" pitchFamily="34" charset="0"/>
              </a:rPr>
              <a:t>Piramide van Maslow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6B1E1CE7-1DA6-C7B8-D0B2-03A637586D0E}"/>
              </a:ext>
            </a:extLst>
          </p:cNvPr>
          <p:cNvSpPr txBox="1"/>
          <p:nvPr/>
        </p:nvSpPr>
        <p:spPr>
          <a:xfrm>
            <a:off x="7008542" y="1016551"/>
            <a:ext cx="4794067" cy="322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dirty="0">
                <a:solidFill>
                  <a:srgbClr val="4AA8A7"/>
                </a:solidFill>
                <a:latin typeface="Grandview" panose="020B0502040204020203" pitchFamily="34" charset="0"/>
              </a:rPr>
              <a:t> fundamentele basisbehoeften onder druk</a:t>
            </a:r>
          </a:p>
        </p:txBody>
      </p:sp>
      <p:pic>
        <p:nvPicPr>
          <p:cNvPr id="43" name="Afbeelding 42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D55C940D-FD69-B552-1517-C41C80A93B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5CED3D3C-B3A7-31BA-BEE3-AE35DEDC99E5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36" name="Afbeelding 35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D9E72736-6F20-63F2-BC30-5A38E513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D23901AD-D6D4-8CC6-FA56-B27D5D2CAAED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53B9B72D-5370-6FC4-FF02-0F5BF40BCC98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039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Grandview" panose="020B0502040204020203" pitchFamily="34" charset="0"/>
              </a:rPr>
              <a:t>Test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9BA7829-4C3F-270C-BF34-E0239B2B70BE}"/>
              </a:ext>
            </a:extLst>
          </p:cNvPr>
          <p:cNvSpPr txBox="1">
            <a:spLocks/>
          </p:cNvSpPr>
          <p:nvPr/>
        </p:nvSpPr>
        <p:spPr>
          <a:xfrm>
            <a:off x="279002" y="1691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ARMOEDE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AE2F0FBE-4E1E-AA97-A201-6995173B23B6}"/>
              </a:ext>
            </a:extLst>
          </p:cNvPr>
          <p:cNvSpPr txBox="1"/>
          <p:nvPr/>
        </p:nvSpPr>
        <p:spPr>
          <a:xfrm>
            <a:off x="9139238" y="4652327"/>
            <a:ext cx="45719" cy="800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6E3D846D-6A09-DD3A-F499-EB564F615673}"/>
              </a:ext>
            </a:extLst>
          </p:cNvPr>
          <p:cNvGrpSpPr/>
          <p:nvPr/>
        </p:nvGrpSpPr>
        <p:grpSpPr>
          <a:xfrm>
            <a:off x="593517" y="2527405"/>
            <a:ext cx="8840005" cy="4013888"/>
            <a:chOff x="-14020275" y="94985"/>
            <a:chExt cx="16468787" cy="6693638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45CF4E91-8066-A25C-73D7-46585CC57E5E}"/>
                </a:ext>
              </a:extLst>
            </p:cNvPr>
            <p:cNvGrpSpPr/>
            <p:nvPr/>
          </p:nvGrpSpPr>
          <p:grpSpPr>
            <a:xfrm>
              <a:off x="-14020275" y="94985"/>
              <a:ext cx="16468787" cy="6693638"/>
              <a:chOff x="-4217801" y="28575"/>
              <a:chExt cx="4954401" cy="2013686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DF389F04-54C2-69C4-F841-CFE0F8FB8AB6}"/>
                  </a:ext>
                </a:extLst>
              </p:cNvPr>
              <p:cNvSpPr/>
              <p:nvPr/>
            </p:nvSpPr>
            <p:spPr>
              <a:xfrm>
                <a:off x="-4217801" y="1248520"/>
                <a:ext cx="954644" cy="7937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D3C6"/>
              </a:solidFill>
            </p:spPr>
            <p:txBody>
              <a:bodyPr/>
              <a:lstStyle/>
              <a:p>
                <a:endParaRPr lang="nl-BE" dirty="0"/>
              </a:p>
            </p:txBody>
          </p:sp>
          <p:sp>
            <p:nvSpPr>
              <p:cNvPr id="15" name="TextBox 6">
                <a:extLst>
                  <a:ext uri="{FF2B5EF4-FFF2-40B4-BE49-F238E27FC236}">
                    <a16:creationId xmlns:a16="http://schemas.microsoft.com/office/drawing/2014/main" id="{69449282-2B78-B686-FCB9-23E1917C053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F2D395B7-D1B5-B7AC-571A-0FFDCA52D3B8}"/>
                </a:ext>
              </a:extLst>
            </p:cNvPr>
            <p:cNvSpPr txBox="1"/>
            <p:nvPr/>
          </p:nvSpPr>
          <p:spPr>
            <a:xfrm>
              <a:off x="-13605657" y="5036757"/>
              <a:ext cx="2159200" cy="7039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20"/>
                </a:lnSpc>
              </a:pPr>
              <a:r>
                <a:rPr lang="en-US" sz="2200" dirty="0" err="1">
                  <a:solidFill>
                    <a:srgbClr val="106671"/>
                  </a:solidFill>
                  <a:latin typeface="Grandview" panose="020B0502040204020203" pitchFamily="34" charset="0"/>
                </a:rPr>
                <a:t>Armoede</a:t>
              </a:r>
              <a:endParaRPr lang="en-US" sz="2200" dirty="0">
                <a:solidFill>
                  <a:srgbClr val="10667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7B2549EE-41B1-E105-56BB-8B6DF8767ED9}"/>
              </a:ext>
            </a:extLst>
          </p:cNvPr>
          <p:cNvGrpSpPr/>
          <p:nvPr/>
        </p:nvGrpSpPr>
        <p:grpSpPr>
          <a:xfrm>
            <a:off x="570985" y="1222471"/>
            <a:ext cx="1757941" cy="1631798"/>
            <a:chOff x="0" y="0"/>
            <a:chExt cx="2813529" cy="2813529"/>
          </a:xfrm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4EA14141-EDA6-D245-9DD2-65D937FBF4AD}"/>
                </a:ext>
              </a:extLst>
            </p:cNvPr>
            <p:cNvGrpSpPr/>
            <p:nvPr/>
          </p:nvGrpSpPr>
          <p:grpSpPr>
            <a:xfrm>
              <a:off x="0" y="0"/>
              <a:ext cx="2813529" cy="2813529"/>
              <a:chOff x="0" y="0"/>
              <a:chExt cx="812800" cy="812800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CAFAC10D-F22D-664A-4625-B742BC7582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632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2B543F63-705A-13C4-C2E6-A9D21EDAD1D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09ECE413-54BE-5CC4-AD2D-CE6399EE36AA}"/>
                </a:ext>
              </a:extLst>
            </p:cNvPr>
            <p:cNvSpPr txBox="1"/>
            <p:nvPr/>
          </p:nvSpPr>
          <p:spPr>
            <a:xfrm>
              <a:off x="14383" y="983105"/>
              <a:ext cx="2784757" cy="6806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Huisvesting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B2814474-E8DA-A40F-B604-7E3914BB8CEC}"/>
              </a:ext>
            </a:extLst>
          </p:cNvPr>
          <p:cNvGrpSpPr/>
          <p:nvPr/>
        </p:nvGrpSpPr>
        <p:grpSpPr>
          <a:xfrm>
            <a:off x="9781998" y="3142523"/>
            <a:ext cx="1861564" cy="1780637"/>
            <a:chOff x="0" y="0"/>
            <a:chExt cx="3128455" cy="3128455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9EE7527A-6CBB-5D98-AB82-5EE943B9F470}"/>
                </a:ext>
              </a:extLst>
            </p:cNvPr>
            <p:cNvGrpSpPr/>
            <p:nvPr/>
          </p:nvGrpSpPr>
          <p:grpSpPr>
            <a:xfrm>
              <a:off x="0" y="0"/>
              <a:ext cx="3128455" cy="3128455"/>
              <a:chOff x="0" y="0"/>
              <a:chExt cx="812800" cy="812800"/>
            </a:xfrm>
          </p:grpSpPr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701034C5-5EB7-CA67-C4A5-5C623C9093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6366"/>
              </a:solidFill>
            </p:spPr>
            <p:txBody>
              <a:bodyPr/>
              <a:lstStyle/>
              <a:p>
                <a:endParaRPr lang="nl-BE" sz="2000" dirty="0"/>
              </a:p>
            </p:txBody>
          </p:sp>
          <p:sp>
            <p:nvSpPr>
              <p:cNvPr id="25" name="TextBox 16">
                <a:extLst>
                  <a:ext uri="{FF2B5EF4-FFF2-40B4-BE49-F238E27FC236}">
                    <a16:creationId xmlns:a16="http://schemas.microsoft.com/office/drawing/2014/main" id="{FBE2DF50-2DA8-A442-2544-AB065317BFA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 sz="2000"/>
              </a:p>
            </p:txBody>
          </p:sp>
        </p:grp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8D9C4F36-4B81-56BE-CFCB-F9C0023BCA4F}"/>
                </a:ext>
              </a:extLst>
            </p:cNvPr>
            <p:cNvSpPr txBox="1"/>
            <p:nvPr/>
          </p:nvSpPr>
          <p:spPr>
            <a:xfrm>
              <a:off x="87454" y="812271"/>
              <a:ext cx="2953545" cy="178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Verblijfs-statuut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26" name="Group 23">
            <a:extLst>
              <a:ext uri="{FF2B5EF4-FFF2-40B4-BE49-F238E27FC236}">
                <a16:creationId xmlns:a16="http://schemas.microsoft.com/office/drawing/2014/main" id="{BD61D078-1ADA-8A91-88C6-1E0ED5163E52}"/>
              </a:ext>
            </a:extLst>
          </p:cNvPr>
          <p:cNvGrpSpPr/>
          <p:nvPr/>
        </p:nvGrpSpPr>
        <p:grpSpPr>
          <a:xfrm>
            <a:off x="2767649" y="1776402"/>
            <a:ext cx="1757941" cy="1631798"/>
            <a:chOff x="0" y="0"/>
            <a:chExt cx="2883947" cy="2883947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ED3822F0-4FB1-B2CD-DD40-0121AFE49517}"/>
                </a:ext>
              </a:extLst>
            </p:cNvPr>
            <p:cNvGrpSpPr/>
            <p:nvPr/>
          </p:nvGrpSpPr>
          <p:grpSpPr>
            <a:xfrm>
              <a:off x="0" y="0"/>
              <a:ext cx="2883947" cy="2883947"/>
              <a:chOff x="0" y="0"/>
              <a:chExt cx="812800" cy="812800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42889D97-92E8-486E-6142-365CE0F14D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D3C6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0" name="TextBox 26">
                <a:extLst>
                  <a:ext uri="{FF2B5EF4-FFF2-40B4-BE49-F238E27FC236}">
                    <a16:creationId xmlns:a16="http://schemas.microsoft.com/office/drawing/2014/main" id="{8A2FF3A8-E761-0A7C-3EBE-4356A31C1F3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E601EA-2F1B-D168-C19D-6AAE9847BF6D}"/>
                </a:ext>
              </a:extLst>
            </p:cNvPr>
            <p:cNvSpPr txBox="1"/>
            <p:nvPr/>
          </p:nvSpPr>
          <p:spPr>
            <a:xfrm>
              <a:off x="178834" y="790474"/>
              <a:ext cx="2528888" cy="1490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rgbClr val="106671"/>
                  </a:solidFill>
                  <a:latin typeface="Grandview" panose="020B0502040204020203" pitchFamily="34" charset="0"/>
                </a:rPr>
                <a:t>Digitale</a:t>
              </a:r>
              <a:r>
                <a:rPr lang="en-US" sz="2200" dirty="0">
                  <a:solidFill>
                    <a:srgbClr val="106671"/>
                  </a:solidFill>
                  <a:latin typeface="Grandview" panose="020B0502040204020203" pitchFamily="34" charset="0"/>
                </a:rPr>
                <a:t> kloof</a:t>
              </a:r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16912C10-F0BB-32F5-913D-9A305661FDBF}"/>
              </a:ext>
            </a:extLst>
          </p:cNvPr>
          <p:cNvGrpSpPr/>
          <p:nvPr/>
        </p:nvGrpSpPr>
        <p:grpSpPr>
          <a:xfrm>
            <a:off x="4491246" y="286814"/>
            <a:ext cx="1833281" cy="1954730"/>
            <a:chOff x="0" y="144661"/>
            <a:chExt cx="4114800" cy="4438390"/>
          </a:xfrm>
        </p:grpSpPr>
        <p:grpSp>
          <p:nvGrpSpPr>
            <p:cNvPr id="32" name="Group 29">
              <a:extLst>
                <a:ext uri="{FF2B5EF4-FFF2-40B4-BE49-F238E27FC236}">
                  <a16:creationId xmlns:a16="http://schemas.microsoft.com/office/drawing/2014/main" id="{45ECF9D1-0028-5FA7-4B3B-A65F918F5EB9}"/>
                </a:ext>
              </a:extLst>
            </p:cNvPr>
            <p:cNvGrpSpPr/>
            <p:nvPr/>
          </p:nvGrpSpPr>
          <p:grpSpPr>
            <a:xfrm>
              <a:off x="0" y="144661"/>
              <a:ext cx="4114800" cy="4438390"/>
              <a:chOff x="0" y="28575"/>
              <a:chExt cx="812800" cy="876719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7B2AFC49-CC3C-DCC1-98CD-F48694E1E950}"/>
                  </a:ext>
                </a:extLst>
              </p:cNvPr>
              <p:cNvSpPr/>
              <p:nvPr/>
            </p:nvSpPr>
            <p:spPr>
              <a:xfrm>
                <a:off x="0" y="92494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3F5B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5" name="TextBox 31">
                <a:extLst>
                  <a:ext uri="{FF2B5EF4-FFF2-40B4-BE49-F238E27FC236}">
                    <a16:creationId xmlns:a16="http://schemas.microsoft.com/office/drawing/2014/main" id="{84DB4370-4500-5AB7-EE16-9F02559AEFC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76D3CB-11DC-42E6-D438-EF8A9A1D3419}"/>
                </a:ext>
              </a:extLst>
            </p:cNvPr>
            <p:cNvSpPr txBox="1"/>
            <p:nvPr/>
          </p:nvSpPr>
          <p:spPr>
            <a:xfrm>
              <a:off x="489110" y="1505487"/>
              <a:ext cx="3062486" cy="1949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Sociaal </a:t>
              </a: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netwerk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9D34271A-2921-8A49-3878-C2E8C79F42FD}"/>
              </a:ext>
            </a:extLst>
          </p:cNvPr>
          <p:cNvGrpSpPr/>
          <p:nvPr/>
        </p:nvGrpSpPr>
        <p:grpSpPr>
          <a:xfrm>
            <a:off x="4404902" y="2757827"/>
            <a:ext cx="1951350" cy="1984389"/>
            <a:chOff x="31643" y="101389"/>
            <a:chExt cx="2766850" cy="2683586"/>
          </a:xfrm>
        </p:grpSpPr>
        <p:grpSp>
          <p:nvGrpSpPr>
            <p:cNvPr id="37" name="Group 34">
              <a:extLst>
                <a:ext uri="{FF2B5EF4-FFF2-40B4-BE49-F238E27FC236}">
                  <a16:creationId xmlns:a16="http://schemas.microsoft.com/office/drawing/2014/main" id="{352EDB82-1FDD-C75F-3E26-F55947FC0372}"/>
                </a:ext>
              </a:extLst>
            </p:cNvPr>
            <p:cNvGrpSpPr/>
            <p:nvPr/>
          </p:nvGrpSpPr>
          <p:grpSpPr>
            <a:xfrm>
              <a:off x="31643" y="101389"/>
              <a:ext cx="2713039" cy="2683586"/>
              <a:chOff x="8918" y="28575"/>
              <a:chExt cx="764632" cy="756331"/>
            </a:xfrm>
          </p:grpSpPr>
          <p:sp>
            <p:nvSpPr>
              <p:cNvPr id="39" name="Freeform 35">
                <a:extLst>
                  <a:ext uri="{FF2B5EF4-FFF2-40B4-BE49-F238E27FC236}">
                    <a16:creationId xmlns:a16="http://schemas.microsoft.com/office/drawing/2014/main" id="{04A9D0C5-1B0C-2ECE-F4C3-153E42230668}"/>
                  </a:ext>
                </a:extLst>
              </p:cNvPr>
              <p:cNvSpPr/>
              <p:nvPr/>
            </p:nvSpPr>
            <p:spPr>
              <a:xfrm>
                <a:off x="8918" y="55383"/>
                <a:ext cx="764632" cy="72952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3F5B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0" name="TextBox 36">
                <a:extLst>
                  <a:ext uri="{FF2B5EF4-FFF2-40B4-BE49-F238E27FC236}">
                    <a16:creationId xmlns:a16="http://schemas.microsoft.com/office/drawing/2014/main" id="{6DF5951D-C0DA-71D1-DB09-B815F2116D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E7D338C-945E-CF7F-4477-EADD011854BE}"/>
                </a:ext>
              </a:extLst>
            </p:cNvPr>
            <p:cNvSpPr txBox="1"/>
            <p:nvPr/>
          </p:nvSpPr>
          <p:spPr>
            <a:xfrm>
              <a:off x="85456" y="1144583"/>
              <a:ext cx="2713037" cy="533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Kinderopvang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41" name="Group 38">
            <a:extLst>
              <a:ext uri="{FF2B5EF4-FFF2-40B4-BE49-F238E27FC236}">
                <a16:creationId xmlns:a16="http://schemas.microsoft.com/office/drawing/2014/main" id="{2EDA03C1-6B89-47F7-18A9-E8888F39F979}"/>
              </a:ext>
            </a:extLst>
          </p:cNvPr>
          <p:cNvGrpSpPr/>
          <p:nvPr/>
        </p:nvGrpSpPr>
        <p:grpSpPr>
          <a:xfrm>
            <a:off x="6044379" y="3938714"/>
            <a:ext cx="4243015" cy="2687252"/>
            <a:chOff x="-20069" y="0"/>
            <a:chExt cx="7018290" cy="4509385"/>
          </a:xfrm>
        </p:grpSpPr>
        <p:grpSp>
          <p:nvGrpSpPr>
            <p:cNvPr id="42" name="Group 39">
              <a:extLst>
                <a:ext uri="{FF2B5EF4-FFF2-40B4-BE49-F238E27FC236}">
                  <a16:creationId xmlns:a16="http://schemas.microsoft.com/office/drawing/2014/main" id="{255304CC-3849-D438-DDB3-48CEB46CED5A}"/>
                </a:ext>
              </a:extLst>
            </p:cNvPr>
            <p:cNvGrpSpPr/>
            <p:nvPr/>
          </p:nvGrpSpPr>
          <p:grpSpPr>
            <a:xfrm>
              <a:off x="1254453" y="0"/>
              <a:ext cx="4509385" cy="4509385"/>
              <a:chOff x="0" y="0"/>
              <a:chExt cx="812800" cy="812800"/>
            </a:xfrm>
          </p:grpSpPr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B609345F-1A98-DB73-8EA0-1C145EADCC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D3C6"/>
              </a:solidFill>
            </p:spPr>
            <p:txBody>
              <a:bodyPr/>
              <a:lstStyle/>
              <a:p>
                <a:endParaRPr lang="nl-BE" dirty="0"/>
              </a:p>
            </p:txBody>
          </p:sp>
          <p:sp>
            <p:nvSpPr>
              <p:cNvPr id="45" name="TextBox 41">
                <a:extLst>
                  <a:ext uri="{FF2B5EF4-FFF2-40B4-BE49-F238E27FC236}">
                    <a16:creationId xmlns:a16="http://schemas.microsoft.com/office/drawing/2014/main" id="{F3ACAB97-3015-FC0D-C11F-E24C34FF13B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6FD37D-D749-D21B-B145-7873D1F1BD5B}"/>
                </a:ext>
              </a:extLst>
            </p:cNvPr>
            <p:cNvSpPr txBox="1"/>
            <p:nvPr/>
          </p:nvSpPr>
          <p:spPr>
            <a:xfrm>
              <a:off x="-20069" y="1563277"/>
              <a:ext cx="7018290" cy="1415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rgbClr val="106671"/>
                  </a:solidFill>
                  <a:latin typeface="Grandview" panose="020B0502040204020203" pitchFamily="34" charset="0"/>
                </a:rPr>
                <a:t>Problematische</a:t>
              </a:r>
              <a:r>
                <a:rPr lang="en-US" sz="2200" dirty="0">
                  <a:solidFill>
                    <a:srgbClr val="106671"/>
                  </a:solidFill>
                  <a:latin typeface="Grandview" panose="020B0502040204020203" pitchFamily="34" charset="0"/>
                </a:rPr>
                <a:t> </a:t>
              </a:r>
            </a:p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rgbClr val="106671"/>
                  </a:solidFill>
                  <a:latin typeface="Grandview" panose="020B0502040204020203" pitchFamily="34" charset="0"/>
                </a:rPr>
                <a:t>opvoedingssituaties</a:t>
              </a:r>
              <a:endParaRPr lang="en-US" sz="2200" dirty="0">
                <a:solidFill>
                  <a:srgbClr val="10667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46" name="Group 43">
            <a:extLst>
              <a:ext uri="{FF2B5EF4-FFF2-40B4-BE49-F238E27FC236}">
                <a16:creationId xmlns:a16="http://schemas.microsoft.com/office/drawing/2014/main" id="{2B8314AD-4F84-2E5D-F015-ACE61F98E1B7}"/>
              </a:ext>
            </a:extLst>
          </p:cNvPr>
          <p:cNvGrpSpPr/>
          <p:nvPr/>
        </p:nvGrpSpPr>
        <p:grpSpPr>
          <a:xfrm>
            <a:off x="3043127" y="4232697"/>
            <a:ext cx="3397302" cy="2505712"/>
            <a:chOff x="-1432426" y="133089"/>
            <a:chExt cx="4863169" cy="3490066"/>
          </a:xfrm>
        </p:grpSpPr>
        <p:grpSp>
          <p:nvGrpSpPr>
            <p:cNvPr id="47" name="Group 44">
              <a:extLst>
                <a:ext uri="{FF2B5EF4-FFF2-40B4-BE49-F238E27FC236}">
                  <a16:creationId xmlns:a16="http://schemas.microsoft.com/office/drawing/2014/main" id="{69693A6B-ED93-B47C-8755-1B9EDAD1322C}"/>
                </a:ext>
              </a:extLst>
            </p:cNvPr>
            <p:cNvGrpSpPr/>
            <p:nvPr/>
          </p:nvGrpSpPr>
          <p:grpSpPr>
            <a:xfrm>
              <a:off x="-1432426" y="133089"/>
              <a:ext cx="4863169" cy="3490066"/>
              <a:chOff x="-307550" y="28575"/>
              <a:chExt cx="1044150" cy="749337"/>
            </a:xfrm>
          </p:grpSpPr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46FB5755-BB9C-2F1E-64B9-94E4B7334F9A}"/>
                  </a:ext>
                </a:extLst>
              </p:cNvPr>
              <p:cNvSpPr/>
              <p:nvPr/>
            </p:nvSpPr>
            <p:spPr>
              <a:xfrm>
                <a:off x="-307550" y="111165"/>
                <a:ext cx="693894" cy="66674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632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0" name="TextBox 46">
                <a:extLst>
                  <a:ext uri="{FF2B5EF4-FFF2-40B4-BE49-F238E27FC236}">
                    <a16:creationId xmlns:a16="http://schemas.microsoft.com/office/drawing/2014/main" id="{CE1A3F6C-C7D7-6238-1EF1-B8FA598A04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8EF0D2-2029-BECE-653F-ECC48C9B9802}"/>
                </a:ext>
              </a:extLst>
            </p:cNvPr>
            <p:cNvSpPr txBox="1"/>
            <p:nvPr/>
          </p:nvSpPr>
          <p:spPr>
            <a:xfrm>
              <a:off x="-1361989" y="1092423"/>
              <a:ext cx="3161402" cy="1800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Onbekend</a:t>
              </a:r>
              <a:r>
                <a:rPr lang="en-US" sz="22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 in</a:t>
              </a:r>
            </a:p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hulpverlenings</a:t>
              </a:r>
              <a:r>
                <a:rPr lang="en-US" sz="22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-</a:t>
              </a:r>
            </a:p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landschap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51" name="Group 48">
            <a:extLst>
              <a:ext uri="{FF2B5EF4-FFF2-40B4-BE49-F238E27FC236}">
                <a16:creationId xmlns:a16="http://schemas.microsoft.com/office/drawing/2014/main" id="{046AA433-6D29-CD4D-433D-659F75735D10}"/>
              </a:ext>
            </a:extLst>
          </p:cNvPr>
          <p:cNvGrpSpPr/>
          <p:nvPr/>
        </p:nvGrpSpPr>
        <p:grpSpPr>
          <a:xfrm>
            <a:off x="7370599" y="217757"/>
            <a:ext cx="1974094" cy="3449295"/>
            <a:chOff x="270370" y="-2572965"/>
            <a:chExt cx="2730067" cy="5186542"/>
          </a:xfrm>
        </p:grpSpPr>
        <p:grpSp>
          <p:nvGrpSpPr>
            <p:cNvPr id="52" name="Group 49">
              <a:extLst>
                <a:ext uri="{FF2B5EF4-FFF2-40B4-BE49-F238E27FC236}">
                  <a16:creationId xmlns:a16="http://schemas.microsoft.com/office/drawing/2014/main" id="{6C148B4D-4944-C275-1360-1864FDA0B991}"/>
                </a:ext>
              </a:extLst>
            </p:cNvPr>
            <p:cNvGrpSpPr/>
            <p:nvPr/>
          </p:nvGrpSpPr>
          <p:grpSpPr>
            <a:xfrm>
              <a:off x="270370" y="-2572965"/>
              <a:ext cx="2730067" cy="5186542"/>
              <a:chOff x="76200" y="-725154"/>
              <a:chExt cx="769431" cy="1461754"/>
            </a:xfrm>
          </p:grpSpPr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8405DF03-0C86-1109-027A-F8BCC253EC9B}"/>
                  </a:ext>
                </a:extLst>
              </p:cNvPr>
              <p:cNvSpPr/>
              <p:nvPr/>
            </p:nvSpPr>
            <p:spPr>
              <a:xfrm>
                <a:off x="84165" y="-725154"/>
                <a:ext cx="761466" cy="75181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76366"/>
              </a:solidFill>
            </p:spPr>
            <p:txBody>
              <a:bodyPr/>
              <a:lstStyle/>
              <a:p>
                <a:endParaRPr lang="nl-BE" dirty="0"/>
              </a:p>
            </p:txBody>
          </p:sp>
          <p:sp>
            <p:nvSpPr>
              <p:cNvPr id="55" name="TextBox 51">
                <a:extLst>
                  <a:ext uri="{FF2B5EF4-FFF2-40B4-BE49-F238E27FC236}">
                    <a16:creationId xmlns:a16="http://schemas.microsoft.com/office/drawing/2014/main" id="{1A3E3551-7804-6AB6-1B5F-8EBF9928D34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4B2BA6D-F414-13A3-412B-0E84086E6C50}"/>
                </a:ext>
              </a:extLst>
            </p:cNvPr>
            <p:cNvSpPr txBox="1"/>
            <p:nvPr/>
          </p:nvSpPr>
          <p:spPr>
            <a:xfrm>
              <a:off x="779813" y="-1889075"/>
              <a:ext cx="1717079" cy="138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Mentaal</a:t>
              </a:r>
              <a:r>
                <a:rPr lang="en-US" sz="2200" dirty="0">
                  <a:solidFill>
                    <a:schemeClr val="bg1"/>
                  </a:solidFill>
                  <a:latin typeface="Grandview" panose="020B0502040204020203" pitchFamily="34" charset="0"/>
                </a:rPr>
                <a:t> </a:t>
              </a:r>
            </a:p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welzijn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56" name="Group 53">
            <a:extLst>
              <a:ext uri="{FF2B5EF4-FFF2-40B4-BE49-F238E27FC236}">
                <a16:creationId xmlns:a16="http://schemas.microsoft.com/office/drawing/2014/main" id="{B5681E92-F467-DAAE-4FBA-A2E61321E3C0}"/>
              </a:ext>
            </a:extLst>
          </p:cNvPr>
          <p:cNvGrpSpPr/>
          <p:nvPr/>
        </p:nvGrpSpPr>
        <p:grpSpPr>
          <a:xfrm>
            <a:off x="1217174" y="3120757"/>
            <a:ext cx="1909039" cy="1834681"/>
            <a:chOff x="0" y="0"/>
            <a:chExt cx="2883947" cy="2883947"/>
          </a:xfrm>
        </p:grpSpPr>
        <p:grpSp>
          <p:nvGrpSpPr>
            <p:cNvPr id="57" name="Group 54">
              <a:extLst>
                <a:ext uri="{FF2B5EF4-FFF2-40B4-BE49-F238E27FC236}">
                  <a16:creationId xmlns:a16="http://schemas.microsoft.com/office/drawing/2014/main" id="{1F0C4F65-2D5A-8211-8EC7-015E11A7E720}"/>
                </a:ext>
              </a:extLst>
            </p:cNvPr>
            <p:cNvGrpSpPr/>
            <p:nvPr/>
          </p:nvGrpSpPr>
          <p:grpSpPr>
            <a:xfrm>
              <a:off x="0" y="0"/>
              <a:ext cx="2883947" cy="2883947"/>
              <a:chOff x="0" y="0"/>
              <a:chExt cx="812800" cy="812800"/>
            </a:xfrm>
          </p:grpSpPr>
          <p:sp>
            <p:nvSpPr>
              <p:cNvPr id="59" name="Freeform 55">
                <a:extLst>
                  <a:ext uri="{FF2B5EF4-FFF2-40B4-BE49-F238E27FC236}">
                    <a16:creationId xmlns:a16="http://schemas.microsoft.com/office/drawing/2014/main" id="{6F89C3B1-D9F8-0A89-4D61-B993FC00D0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3F5B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0" name="TextBox 56">
                <a:extLst>
                  <a:ext uri="{FF2B5EF4-FFF2-40B4-BE49-F238E27FC236}">
                    <a16:creationId xmlns:a16="http://schemas.microsoft.com/office/drawing/2014/main" id="{B717D795-2DE4-72E0-8D6F-B9C7258A6F3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AB59C4-8B56-1170-D535-47112D176B94}"/>
                </a:ext>
              </a:extLst>
            </p:cNvPr>
            <p:cNvSpPr txBox="1"/>
            <p:nvPr/>
          </p:nvSpPr>
          <p:spPr>
            <a:xfrm>
              <a:off x="48506" y="1134492"/>
              <a:ext cx="2803183" cy="6205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Discriminatie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grpSp>
        <p:nvGrpSpPr>
          <p:cNvPr id="61" name="Group 58">
            <a:extLst>
              <a:ext uri="{FF2B5EF4-FFF2-40B4-BE49-F238E27FC236}">
                <a16:creationId xmlns:a16="http://schemas.microsoft.com/office/drawing/2014/main" id="{4BBA0B08-AAC2-41F2-500F-E3D99B5D97B2}"/>
              </a:ext>
            </a:extLst>
          </p:cNvPr>
          <p:cNvGrpSpPr/>
          <p:nvPr/>
        </p:nvGrpSpPr>
        <p:grpSpPr>
          <a:xfrm>
            <a:off x="6385670" y="2081810"/>
            <a:ext cx="2004872" cy="1894702"/>
            <a:chOff x="0" y="0"/>
            <a:chExt cx="3932334" cy="3932334"/>
          </a:xfrm>
        </p:grpSpPr>
        <p:grpSp>
          <p:nvGrpSpPr>
            <p:cNvPr id="62" name="Group 59">
              <a:extLst>
                <a:ext uri="{FF2B5EF4-FFF2-40B4-BE49-F238E27FC236}">
                  <a16:creationId xmlns:a16="http://schemas.microsoft.com/office/drawing/2014/main" id="{E409C710-5355-1B86-3661-1DC2BCB527B5}"/>
                </a:ext>
              </a:extLst>
            </p:cNvPr>
            <p:cNvGrpSpPr/>
            <p:nvPr/>
          </p:nvGrpSpPr>
          <p:grpSpPr>
            <a:xfrm>
              <a:off x="0" y="0"/>
              <a:ext cx="3932334" cy="3932334"/>
              <a:chOff x="0" y="0"/>
              <a:chExt cx="812800" cy="812800"/>
            </a:xfrm>
          </p:grpSpPr>
          <p:sp>
            <p:nvSpPr>
              <p:cNvPr id="64" name="Freeform 60">
                <a:extLst>
                  <a:ext uri="{FF2B5EF4-FFF2-40B4-BE49-F238E27FC236}">
                    <a16:creationId xmlns:a16="http://schemas.microsoft.com/office/drawing/2014/main" id="{D5521E03-13AD-4C47-84A0-B06C2E7DCE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F8632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5" name="TextBox 61">
                <a:extLst>
                  <a:ext uri="{FF2B5EF4-FFF2-40B4-BE49-F238E27FC236}">
                    <a16:creationId xmlns:a16="http://schemas.microsoft.com/office/drawing/2014/main" id="{C8539E99-E82F-3CFF-42C2-5F52E992EDB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62540FE-56AD-2F0E-3EA9-624A80179381}"/>
                </a:ext>
              </a:extLst>
            </p:cNvPr>
            <p:cNvSpPr txBox="1"/>
            <p:nvPr/>
          </p:nvSpPr>
          <p:spPr>
            <a:xfrm>
              <a:off x="262399" y="1030782"/>
              <a:ext cx="3341290" cy="1985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200" dirty="0" err="1">
                  <a:solidFill>
                    <a:schemeClr val="bg1"/>
                  </a:solidFill>
                  <a:latin typeface="Grandview" panose="020B0502040204020203" pitchFamily="34" charset="0"/>
                </a:rPr>
                <a:t>Gezins-hereniging</a:t>
              </a:r>
              <a:endParaRPr lang="en-US" sz="2200" dirty="0">
                <a:solidFill>
                  <a:schemeClr val="bg1"/>
                </a:solidFill>
                <a:latin typeface="Grandview" panose="020B0502040204020203" pitchFamily="34" charset="0"/>
              </a:endParaRPr>
            </a:p>
          </p:txBody>
        </p:sp>
      </p:grpSp>
      <p:pic>
        <p:nvPicPr>
          <p:cNvPr id="2" name="Afbeelding 1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DDA283EE-B09E-6993-9AAB-FB3A1AC6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21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4">
            <a:extLst>
              <a:ext uri="{FF2B5EF4-FFF2-40B4-BE49-F238E27FC236}">
                <a16:creationId xmlns:a16="http://schemas.microsoft.com/office/drawing/2014/main" id="{670FFC04-8F15-FE4E-4F29-E5E614EF9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806" t="10467" r="5224"/>
          <a:stretch/>
        </p:blipFill>
        <p:spPr>
          <a:xfrm>
            <a:off x="5850473" y="1934937"/>
            <a:ext cx="4012971" cy="389724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800" dirty="0">
                <a:solidFill>
                  <a:srgbClr val="BB1851"/>
                </a:solidFill>
                <a:latin typeface="Grandview" panose="020B0502040204020203" pitchFamily="34" charset="0"/>
              </a:rPr>
              <a:t>WAT IS DE IMPACT OP HET (ONGEBOREN) KIND?</a:t>
            </a:r>
            <a:endParaRPr lang="nl-BE" sz="48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A68D9FA-64F1-8950-A5E1-CC7116F26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76" y="1934937"/>
            <a:ext cx="4411959" cy="440337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58BDFA53-6967-2043-1347-91B4DB5E5E74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B6E451AD-B332-D294-924F-A721B050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4089B11D-73AE-6623-2FF7-17F5E22CF677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F86AEAC1-CF89-3FF6-183A-36CD9C6CF387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046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HET NETWERK ‘STERKE START’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latin typeface="Grandview" panose="020B0502040204020203" pitchFamily="34" charset="0"/>
              </a:rPr>
              <a:t>Toelichting ‘Sterke Start’ netwerk</a:t>
            </a:r>
          </a:p>
          <a:p>
            <a:pPr lvl="1"/>
            <a:r>
              <a:rPr lang="nl-BE" dirty="0">
                <a:latin typeface="Grandview" panose="020B0502040204020203" pitchFamily="34" charset="0"/>
              </a:rPr>
              <a:t>Start: ‘Born in Belgium werkgroep’</a:t>
            </a:r>
          </a:p>
          <a:p>
            <a:pPr lvl="1"/>
            <a:r>
              <a:rPr lang="nl-BE" dirty="0">
                <a:latin typeface="Grandview" panose="020B0502040204020203" pitchFamily="34" charset="0"/>
              </a:rPr>
              <a:t>Vandaag: veel breder dan dat, en dus netwerk ‘Sterke Start’</a:t>
            </a:r>
          </a:p>
          <a:p>
            <a:pPr marL="0" indent="0">
              <a:buNone/>
            </a:pPr>
            <a:endParaRPr lang="nl-BE" dirty="0">
              <a:latin typeface="Grandview" panose="020B0502040204020203" pitchFamily="34" charset="0"/>
            </a:endParaRPr>
          </a:p>
          <a:p>
            <a:r>
              <a:rPr lang="nl-BE" dirty="0">
                <a:latin typeface="Grandview" panose="020B0502040204020203" pitchFamily="34" charset="0"/>
              </a:rPr>
              <a:t>En bij een nieuwe naam... hoort natuurlijk ook een nieuw logo…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4C458057-B08A-5269-E4FF-990CADFE6FAC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D5333A9C-64B2-5C55-8C14-210F784D35BB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9090846B-582B-F59F-CBB9-BC023A41FFF5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E35ECF88-1019-84A6-0208-ADB9C1035826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528F414-EDD0-1456-A11E-8469184B6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67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912EE147-E171-DC00-E2AA-AA11EDCDC64A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10" name="Afbeelding 9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F7EC05AE-13D0-505E-66E9-33FE6AFCD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8C906A8-FFEB-0F77-5926-CF31D3B04364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CBADBAB9-846C-E315-0AC6-79AC19AE68A2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20C780CD-8A6A-17F5-858B-BE1D9EB20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579" y="2040481"/>
            <a:ext cx="5652955" cy="3754341"/>
          </a:xfrm>
        </p:spPr>
        <p:txBody>
          <a:bodyPr>
            <a:normAutofit fontScale="85000" lnSpcReduction="20000"/>
          </a:bodyPr>
          <a:lstStyle/>
          <a:p>
            <a:r>
              <a:rPr lang="nl-BE" dirty="0">
                <a:latin typeface="Grandview" panose="020B0502040204020203" pitchFamily="34" charset="0"/>
              </a:rPr>
              <a:t>Kind centraal</a:t>
            </a:r>
          </a:p>
          <a:p>
            <a:endParaRPr lang="nl-BE" dirty="0">
              <a:latin typeface="Grandview" panose="020B0502040204020203" pitchFamily="34" charset="0"/>
            </a:endParaRPr>
          </a:p>
          <a:p>
            <a:r>
              <a:rPr lang="nl-BE" dirty="0">
                <a:latin typeface="Grandview" panose="020B0502040204020203" pitchFamily="34" charset="0"/>
              </a:rPr>
              <a:t>Ondersteuning door grote figuren </a:t>
            </a:r>
            <a:br>
              <a:rPr lang="nl-BE" dirty="0">
                <a:latin typeface="Grandview" panose="020B0502040204020203" pitchFamily="34" charset="0"/>
              </a:rPr>
            </a:br>
            <a:r>
              <a:rPr lang="nl-BE" sz="2200" dirty="0">
                <a:solidFill>
                  <a:srgbClr val="BB1851"/>
                </a:solidFill>
                <a:latin typeface="Grandview" panose="020B0502040204020203" pitchFamily="34" charset="0"/>
              </a:rPr>
              <a:t>Gezin of hulpverleners</a:t>
            </a:r>
          </a:p>
          <a:p>
            <a:endParaRPr lang="nl-BE" dirty="0">
              <a:latin typeface="Grandview" panose="020B0502040204020203" pitchFamily="34" charset="0"/>
            </a:endParaRPr>
          </a:p>
          <a:p>
            <a:r>
              <a:rPr lang="nl-BE" dirty="0">
                <a:latin typeface="Grandview" panose="020B0502040204020203" pitchFamily="34" charset="0"/>
              </a:rPr>
              <a:t>Diversiteit aan lettertypes</a:t>
            </a:r>
          </a:p>
          <a:p>
            <a:endParaRPr lang="nl-BE" dirty="0">
              <a:latin typeface="Grandview" panose="020B0502040204020203" pitchFamily="34" charset="0"/>
            </a:endParaRPr>
          </a:p>
          <a:p>
            <a:r>
              <a:rPr lang="nl-BE" dirty="0">
                <a:latin typeface="Grandview" panose="020B0502040204020203" pitchFamily="34" charset="0"/>
              </a:rPr>
              <a:t>Sterke, warme kleuren</a:t>
            </a:r>
          </a:p>
          <a:p>
            <a:endParaRPr lang="nl-BE" dirty="0">
              <a:latin typeface="Grandview" panose="020B0502040204020203" pitchFamily="34" charset="0"/>
            </a:endParaRPr>
          </a:p>
          <a:p>
            <a:pPr marL="0" indent="0">
              <a:buNone/>
            </a:pPr>
            <a:r>
              <a:rPr lang="nl-BE" sz="3300" i="1" dirty="0">
                <a:solidFill>
                  <a:srgbClr val="BB1851"/>
                </a:solidFill>
                <a:latin typeface="Grandview" panose="020B0502040204020203" pitchFamily="34" charset="0"/>
              </a:rPr>
              <a:t>“Samen voor een sterke start”</a:t>
            </a:r>
          </a:p>
        </p:txBody>
      </p:sp>
      <p:pic>
        <p:nvPicPr>
          <p:cNvPr id="6" name="Afbeelding 5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A26D22FD-5264-8C9C-27C5-CD0260FD5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61791D0-B4F7-32C3-E740-B0464D96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NIEUW LOGO ‘STERKE START’</a:t>
            </a:r>
          </a:p>
        </p:txBody>
      </p:sp>
      <p:pic>
        <p:nvPicPr>
          <p:cNvPr id="8" name="Afbeelding 7" descr="Afbeelding met Graphics, clipart, grafische vormgeving, logo&#10;&#10;Automatisch gegenereerde beschrijving">
            <a:extLst>
              <a:ext uri="{FF2B5EF4-FFF2-40B4-BE49-F238E27FC236}">
                <a16:creationId xmlns:a16="http://schemas.microsoft.com/office/drawing/2014/main" id="{E74BEF08-2D29-B09F-EEA7-EF4B04E6F6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t="22445" r="28000" b="22812"/>
          <a:stretch/>
        </p:blipFill>
        <p:spPr>
          <a:xfrm>
            <a:off x="986886" y="1436878"/>
            <a:ext cx="4363453" cy="52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86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C40DC31-A5F3-0D85-78E9-E76C7464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49" y="1764370"/>
            <a:ext cx="11605502" cy="4982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52E9A8-A6C2-5002-C7CA-4E429F3B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WEBSITE ‘STERKE START’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7F64F3F-F82D-83FA-0B62-5006A27E4438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C94B9C0-2D00-8B22-ECC0-A7A725240F37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2040C475-DC46-C485-1C72-9C24DDE89064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5AADC470-8251-92A4-88E3-087582C9A628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8" name="Afbeelding 7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6F218B0F-05AC-C6B5-7A4B-0E30FA640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1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0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63" y="2092345"/>
            <a:ext cx="5472472" cy="2313907"/>
          </a:xfrm>
        </p:spPr>
        <p:txBody>
          <a:bodyPr>
            <a:normAutofit fontScale="90000"/>
          </a:bodyPr>
          <a:lstStyle/>
          <a:p>
            <a:r>
              <a:rPr lang="nl-BE" sz="9600" dirty="0">
                <a:solidFill>
                  <a:srgbClr val="BB1851"/>
                </a:solidFill>
                <a:latin typeface="Grandview" panose="020B0502040204020203" pitchFamily="34" charset="0"/>
              </a:rPr>
              <a:t>INLEIDING</a:t>
            </a: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C988F68-EA02-B883-7E0B-46664882B2BC}"/>
              </a:ext>
            </a:extLst>
          </p:cNvPr>
          <p:cNvSpPr txBox="1">
            <a:spLocks/>
          </p:cNvSpPr>
          <p:nvPr/>
        </p:nvSpPr>
        <p:spPr>
          <a:xfrm>
            <a:off x="3462366" y="3539777"/>
            <a:ext cx="8240320" cy="2313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300" dirty="0">
                <a:solidFill>
                  <a:srgbClr val="106671"/>
                </a:solidFill>
                <a:latin typeface="Grandview" panose="020B0502040204020203" pitchFamily="34" charset="0"/>
              </a:rPr>
              <a:t>Samenvatting van ons </a:t>
            </a:r>
            <a:br>
              <a:rPr lang="nl-NL" sz="3300" dirty="0">
                <a:solidFill>
                  <a:srgbClr val="106671"/>
                </a:solidFill>
                <a:latin typeface="Grandview" panose="020B0502040204020203" pitchFamily="34" charset="0"/>
              </a:rPr>
            </a:br>
            <a:r>
              <a:rPr lang="nl-NL" sz="3300" dirty="0">
                <a:solidFill>
                  <a:srgbClr val="106671"/>
                </a:solidFill>
                <a:latin typeface="Grandview" panose="020B0502040204020203" pitchFamily="34" charset="0"/>
              </a:rPr>
              <a:t>regionaal verhaal</a:t>
            </a:r>
          </a:p>
          <a:p>
            <a:endParaRPr lang="nl-BE" sz="48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71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rt&#10;&#10;Automatisch gegenereerde beschrijving">
            <a:extLst>
              <a:ext uri="{FF2B5EF4-FFF2-40B4-BE49-F238E27FC236}">
                <a16:creationId xmlns:a16="http://schemas.microsoft.com/office/drawing/2014/main" id="{1153A069-EA28-8CB2-0F60-6377E86D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4652" r="13508" b="27018"/>
          <a:stretch/>
        </p:blipFill>
        <p:spPr>
          <a:xfrm>
            <a:off x="1577030" y="0"/>
            <a:ext cx="9037939" cy="614250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8BE38DA-377E-874A-0949-AED5E491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63" y="2272047"/>
            <a:ext cx="5472472" cy="2313907"/>
          </a:xfrm>
        </p:spPr>
        <p:txBody>
          <a:bodyPr>
            <a:noAutofit/>
          </a:bodyPr>
          <a:lstStyle/>
          <a:p>
            <a:pPr algn="ctr"/>
            <a:r>
              <a:rPr lang="nl-BE" sz="7200" dirty="0">
                <a:solidFill>
                  <a:srgbClr val="BB1851"/>
                </a:solidFill>
                <a:latin typeface="Grandview" panose="020B0502040204020203" pitchFamily="34" charset="0"/>
              </a:rPr>
              <a:t>BEDANKT ALLEMAAL !</a:t>
            </a:r>
          </a:p>
        </p:txBody>
      </p:sp>
      <p:pic>
        <p:nvPicPr>
          <p:cNvPr id="9" name="Afbeelding 8" descr="Afbeelding met hart, Valentijnsdag, Graphics, creativiteit&#10;&#10;Automatisch gegenereerde beschrijving">
            <a:extLst>
              <a:ext uri="{FF2B5EF4-FFF2-40B4-BE49-F238E27FC236}">
                <a16:creationId xmlns:a16="http://schemas.microsoft.com/office/drawing/2014/main" id="{D13DACB4-C54E-555B-4703-592503460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497" y="5653528"/>
            <a:ext cx="1338943" cy="1338943"/>
          </a:xfrm>
          <a:prstGeom prst="rect">
            <a:avLst/>
          </a:prstGeom>
        </p:spPr>
      </p:pic>
      <p:pic>
        <p:nvPicPr>
          <p:cNvPr id="11" name="Afbeelding 10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7A547543-63AA-2104-E078-A6DF8A387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46" y="4835702"/>
            <a:ext cx="2156769" cy="2156769"/>
          </a:xfrm>
          <a:prstGeom prst="rect">
            <a:avLst/>
          </a:prstGeom>
        </p:spPr>
      </p:pic>
      <p:pic>
        <p:nvPicPr>
          <p:cNvPr id="13" name="Afbeelding 12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31EE35EA-0463-99BE-48E3-7B9C524D1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272046" cy="2272046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C988F68-EA02-B883-7E0B-46664882B2BC}"/>
              </a:ext>
            </a:extLst>
          </p:cNvPr>
          <p:cNvSpPr txBox="1">
            <a:spLocks/>
          </p:cNvSpPr>
          <p:nvPr/>
        </p:nvSpPr>
        <p:spPr>
          <a:xfrm>
            <a:off x="3462366" y="3539777"/>
            <a:ext cx="8240320" cy="2313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4800" dirty="0">
              <a:solidFill>
                <a:srgbClr val="BB1851"/>
              </a:solidFill>
              <a:latin typeface="Grandview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5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F0E2E3D2-44C4-FCC1-2225-2AEBED8A4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08" y="300905"/>
            <a:ext cx="10515600" cy="1325563"/>
          </a:xfrm>
        </p:spPr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OOIT IN 2020….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574" y="5652448"/>
            <a:ext cx="10515600" cy="1000082"/>
          </a:xfrm>
        </p:spPr>
        <p:txBody>
          <a:bodyPr>
            <a:normAutofit fontScale="92500" lnSpcReduction="20000"/>
          </a:bodyPr>
          <a:lstStyle/>
          <a:p>
            <a:endParaRPr lang="nl-NL" sz="2400" dirty="0">
              <a:solidFill>
                <a:srgbClr val="BB1851"/>
              </a:solidFill>
              <a:latin typeface="Grandview" panose="020B0502040204020203" pitchFamily="34" charset="0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BB1851"/>
                </a:solidFill>
                <a:latin typeface="Grandview" panose="020B0502040204020203" pitchFamily="34" charset="0"/>
              </a:rPr>
              <a:t>MAAR we missen een gezamenlijk platform/dossier, </a:t>
            </a:r>
            <a:br>
              <a:rPr lang="nl-NL" sz="2400" dirty="0">
                <a:solidFill>
                  <a:srgbClr val="BB1851"/>
                </a:solidFill>
                <a:latin typeface="Grandview" panose="020B0502040204020203" pitchFamily="34" charset="0"/>
              </a:rPr>
            </a:br>
            <a:r>
              <a:rPr lang="nl-NL" sz="2400" dirty="0">
                <a:solidFill>
                  <a:srgbClr val="BB1851"/>
                </a:solidFill>
                <a:latin typeface="Grandview" panose="020B0502040204020203" pitchFamily="34" charset="0"/>
              </a:rPr>
              <a:t>en een objectieve screening/detectie tool.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DD465935-3635-6110-CDA7-F5EB7D973F77}"/>
              </a:ext>
            </a:extLst>
          </p:cNvPr>
          <p:cNvSpPr/>
          <p:nvPr/>
        </p:nvSpPr>
        <p:spPr>
          <a:xfrm>
            <a:off x="4243407" y="2770690"/>
            <a:ext cx="3736657" cy="1503878"/>
          </a:xfrm>
          <a:prstGeom prst="roundRect">
            <a:avLst/>
          </a:prstGeom>
          <a:noFill/>
          <a:ln w="57150">
            <a:solidFill>
              <a:srgbClr val="BB18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49E0400-5694-C155-9276-690B79EDDC09}"/>
              </a:ext>
            </a:extLst>
          </p:cNvPr>
          <p:cNvSpPr txBox="1"/>
          <p:nvPr/>
        </p:nvSpPr>
        <p:spPr>
          <a:xfrm>
            <a:off x="4432299" y="2841199"/>
            <a:ext cx="35477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latin typeface="Grandview" panose="020B0502040204020203" pitchFamily="34" charset="0"/>
              </a:rPr>
              <a:t>Betere opvolging, </a:t>
            </a:r>
          </a:p>
          <a:p>
            <a:r>
              <a:rPr lang="nl-BE" sz="2000" dirty="0">
                <a:latin typeface="Grandview" panose="020B0502040204020203" pitchFamily="34" charset="0"/>
              </a:rPr>
              <a:t>vertrouwensrelatie,</a:t>
            </a:r>
          </a:p>
          <a:p>
            <a:r>
              <a:rPr lang="nl-BE" sz="2000" dirty="0">
                <a:latin typeface="Grandview" panose="020B0502040204020203" pitchFamily="34" charset="0"/>
              </a:rPr>
              <a:t>Communicatie, </a:t>
            </a:r>
          </a:p>
          <a:p>
            <a:r>
              <a:rPr lang="nl-BE" sz="2000" dirty="0">
                <a:latin typeface="Grandview" panose="020B0502040204020203" pitchFamily="34" charset="0"/>
              </a:rPr>
              <a:t>steun, opvangmogelijkheden </a:t>
            </a:r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8D4C6FF0-A447-E422-672B-78813C159E1F}"/>
              </a:ext>
            </a:extLst>
          </p:cNvPr>
          <p:cNvSpPr/>
          <p:nvPr/>
        </p:nvSpPr>
        <p:spPr>
          <a:xfrm>
            <a:off x="559575" y="4550997"/>
            <a:ext cx="5352765" cy="703799"/>
          </a:xfrm>
          <a:prstGeom prst="roundRect">
            <a:avLst/>
          </a:prstGeom>
          <a:noFill/>
          <a:ln w="57150">
            <a:solidFill>
              <a:srgbClr val="4AA8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0DB121B2-A194-536F-99C8-1E88FF03CB0A}"/>
              </a:ext>
            </a:extLst>
          </p:cNvPr>
          <p:cNvSpPr/>
          <p:nvPr/>
        </p:nvSpPr>
        <p:spPr>
          <a:xfrm>
            <a:off x="7119684" y="4557035"/>
            <a:ext cx="3786614" cy="720322"/>
          </a:xfrm>
          <a:prstGeom prst="roundRect">
            <a:avLst/>
          </a:prstGeom>
          <a:noFill/>
          <a:ln w="57150">
            <a:solidFill>
              <a:srgbClr val="4AA8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AB7EEB75-599D-2DC0-2E77-2A60D9335F78}"/>
              </a:ext>
            </a:extLst>
          </p:cNvPr>
          <p:cNvSpPr/>
          <p:nvPr/>
        </p:nvSpPr>
        <p:spPr>
          <a:xfrm>
            <a:off x="559574" y="1673819"/>
            <a:ext cx="3070649" cy="2054182"/>
          </a:xfrm>
          <a:prstGeom prst="roundRect">
            <a:avLst/>
          </a:prstGeom>
          <a:noFill/>
          <a:ln w="57150">
            <a:solidFill>
              <a:srgbClr val="4AA8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9D212F0-4FE4-8AB4-E621-571577884EF0}"/>
              </a:ext>
            </a:extLst>
          </p:cNvPr>
          <p:cNvSpPr txBox="1"/>
          <p:nvPr/>
        </p:nvSpPr>
        <p:spPr>
          <a:xfrm>
            <a:off x="1013460" y="1733205"/>
            <a:ext cx="2365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Grandview" panose="020B0502040204020203" pitchFamily="34" charset="0"/>
              </a:rPr>
              <a:t>Project gezinsarmoede stad Turnhout, uitbreiding lokale besturen regio ELZ Kempenland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9EF5B11-541D-74ED-26D6-B761FA0788A7}"/>
              </a:ext>
            </a:extLst>
          </p:cNvPr>
          <p:cNvSpPr txBox="1"/>
          <p:nvPr/>
        </p:nvSpPr>
        <p:spPr>
          <a:xfrm>
            <a:off x="7119683" y="4716509"/>
            <a:ext cx="378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latin typeface="Grandview" panose="020B0502040204020203" pitchFamily="34" charset="0"/>
              </a:rPr>
              <a:t>Zorgpad perinatale gezondheid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056F7B6-DB64-9937-1969-40A0482A8291}"/>
              </a:ext>
            </a:extLst>
          </p:cNvPr>
          <p:cNvSpPr txBox="1"/>
          <p:nvPr/>
        </p:nvSpPr>
        <p:spPr>
          <a:xfrm>
            <a:off x="5032200" y="1817614"/>
            <a:ext cx="5745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latin typeface="Grandview" panose="020B0502040204020203" pitchFamily="34" charset="0"/>
              </a:rPr>
              <a:t>AZ Turnhout: diensten gynaecologie en pediatrie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D6D7DB5-51E5-2B26-FE8D-E57B76D7059B}"/>
              </a:ext>
            </a:extLst>
          </p:cNvPr>
          <p:cNvSpPr txBox="1"/>
          <p:nvPr/>
        </p:nvSpPr>
        <p:spPr>
          <a:xfrm>
            <a:off x="702494" y="4702841"/>
            <a:ext cx="5352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Grandview" panose="020B0502040204020203" pitchFamily="34" charset="0"/>
              </a:rPr>
              <a:t>Huisartsen en (zelfstandige) vroedvrouwen</a:t>
            </a:r>
          </a:p>
        </p:txBody>
      </p:sp>
      <p:sp>
        <p:nvSpPr>
          <p:cNvPr id="18" name="Afgeronde rechthoek 17">
            <a:extLst>
              <a:ext uri="{FF2B5EF4-FFF2-40B4-BE49-F238E27FC236}">
                <a16:creationId xmlns:a16="http://schemas.microsoft.com/office/drawing/2014/main" id="{030E8568-EB27-DED3-BBF7-EF5BF4049EA4}"/>
              </a:ext>
            </a:extLst>
          </p:cNvPr>
          <p:cNvSpPr/>
          <p:nvPr/>
        </p:nvSpPr>
        <p:spPr>
          <a:xfrm>
            <a:off x="4879357" y="1684276"/>
            <a:ext cx="6026941" cy="703799"/>
          </a:xfrm>
          <a:prstGeom prst="roundRect">
            <a:avLst/>
          </a:prstGeom>
          <a:noFill/>
          <a:ln w="57150">
            <a:solidFill>
              <a:srgbClr val="4AA8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84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IN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Grandview" panose="020B0502040204020203" pitchFamily="34" charset="0"/>
              </a:rPr>
              <a:t>‘Born in Brussels’ wordt ‘Born in Belgium’</a:t>
            </a:r>
          </a:p>
          <a:p>
            <a:r>
              <a:rPr lang="nl-NL" dirty="0">
                <a:latin typeface="Grandview" panose="020B0502040204020203" pitchFamily="34" charset="0"/>
              </a:rPr>
              <a:t>Een RIZIV gedragen project </a:t>
            </a:r>
          </a:p>
          <a:p>
            <a:r>
              <a:rPr lang="nl-NL" dirty="0">
                <a:latin typeface="Grandview" panose="020B0502040204020203" pitchFamily="34" charset="0"/>
              </a:rPr>
              <a:t>Hulpverleners ondersteunen bij de screening </a:t>
            </a:r>
            <a:br>
              <a:rPr lang="nl-NL" dirty="0">
                <a:latin typeface="Grandview" panose="020B0502040204020203" pitchFamily="34" charset="0"/>
              </a:rPr>
            </a:br>
            <a:r>
              <a:rPr lang="nl-NL" dirty="0">
                <a:latin typeface="Grandview" panose="020B0502040204020203" pitchFamily="34" charset="0"/>
              </a:rPr>
              <a:t>en opvolging van psychosociale kwetsbaarheden in de perinatale periode. </a:t>
            </a:r>
          </a:p>
          <a:p>
            <a:r>
              <a:rPr lang="nl-NL" dirty="0">
                <a:latin typeface="Grandview" panose="020B0502040204020203" pitchFamily="34" charset="0"/>
              </a:rPr>
              <a:t>Communicatie en samenwerking tussen de verschillende lijnen binnen de zorg optimaliseren</a:t>
            </a:r>
          </a:p>
          <a:p>
            <a:r>
              <a:rPr lang="nl-NL" dirty="0">
                <a:latin typeface="Grandview" panose="020B0502040204020203" pitchFamily="34" charset="0"/>
              </a:rPr>
              <a:t>Digitale tool, ontwikkeld door experten op het terrein</a:t>
            </a: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DBF5034-296C-0A29-F93E-6E1236469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23" y="364515"/>
            <a:ext cx="2192605" cy="265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87895220-A4FB-F8EB-1322-DFAAE70B5F21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10" name="Afbeelding 9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614A5EEF-0E7D-874F-C6D8-A2ABC02C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401683AB-EE92-5711-F114-2B54A7B368E8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DEAE5C70-F1F4-C098-FC5C-897A2EE5AD50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30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E383FA7-18E4-80C2-3039-931EC0D0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07" y="2143432"/>
            <a:ext cx="5559292" cy="47145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VERDER VERLOOP 2021 - 2022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90AE1-2153-A348-4147-9AA20CA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Grandview" panose="020B0502040204020203" pitchFamily="34" charset="0"/>
              </a:rPr>
              <a:t>Partners breiden uit…</a:t>
            </a:r>
          </a:p>
          <a:p>
            <a:r>
              <a:rPr lang="nl-NL" dirty="0">
                <a:latin typeface="Grandview" panose="020B0502040204020203" pitchFamily="34" charset="0"/>
              </a:rPr>
              <a:t>Netwerken worden versterkt</a:t>
            </a:r>
          </a:p>
          <a:p>
            <a:r>
              <a:rPr lang="nl-NL" dirty="0">
                <a:latin typeface="Grandview" panose="020B0502040204020203" pitchFamily="34" charset="0"/>
              </a:rPr>
              <a:t>Flow-charts opstellen</a:t>
            </a:r>
          </a:p>
          <a:p>
            <a:r>
              <a:rPr lang="nl-NL" dirty="0">
                <a:latin typeface="Grandview" panose="020B0502040204020203" pitchFamily="34" charset="0"/>
              </a:rPr>
              <a:t>De noden en problemen bespreken</a:t>
            </a:r>
          </a:p>
          <a:p>
            <a:r>
              <a:rPr lang="nl-NL" dirty="0">
                <a:latin typeface="Grandview" panose="020B0502040204020203" pitchFamily="34" charset="0"/>
              </a:rPr>
              <a:t>Elkaar en elkaars werking leren </a:t>
            </a:r>
            <a:br>
              <a:rPr lang="nl-NL" dirty="0">
                <a:latin typeface="Grandview" panose="020B0502040204020203" pitchFamily="34" charset="0"/>
              </a:rPr>
            </a:br>
            <a:r>
              <a:rPr lang="nl-NL" dirty="0">
                <a:latin typeface="Grandview" panose="020B0502040204020203" pitchFamily="34" charset="0"/>
              </a:rPr>
              <a:t>kennen </a:t>
            </a:r>
          </a:p>
          <a:p>
            <a:pPr marL="0" indent="0">
              <a:buNone/>
            </a:pPr>
            <a:r>
              <a:rPr lang="nl-NL" dirty="0">
                <a:latin typeface="Grandview" panose="020B0502040204020203" pitchFamily="34" charset="0"/>
              </a:rPr>
              <a:t> 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B2E8DDB-4B25-B2A3-83C2-4A56D36F4E93}"/>
              </a:ext>
            </a:extLst>
          </p:cNvPr>
          <p:cNvGrpSpPr/>
          <p:nvPr/>
        </p:nvGrpSpPr>
        <p:grpSpPr>
          <a:xfrm>
            <a:off x="117064" y="5903494"/>
            <a:ext cx="896396" cy="843777"/>
            <a:chOff x="117063" y="5585088"/>
            <a:chExt cx="1095617" cy="1162184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13C1AD0-D542-F715-F838-BF9CB20F604F}"/>
                </a:ext>
              </a:extLst>
            </p:cNvPr>
            <p:cNvSpPr/>
            <p:nvPr/>
          </p:nvSpPr>
          <p:spPr>
            <a:xfrm>
              <a:off x="205407" y="5585088"/>
              <a:ext cx="886968" cy="877030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D8785F2-AE1D-0BDB-5A07-601342D8D5DF}"/>
                </a:ext>
              </a:extLst>
            </p:cNvPr>
            <p:cNvSpPr/>
            <p:nvPr/>
          </p:nvSpPr>
          <p:spPr>
            <a:xfrm>
              <a:off x="688805" y="6057503"/>
              <a:ext cx="523875" cy="508794"/>
            </a:xfrm>
            <a:prstGeom prst="ellipse">
              <a:avLst/>
            </a:prstGeom>
            <a:solidFill>
              <a:srgbClr val="F18A0A"/>
            </a:solidFill>
            <a:ln>
              <a:solidFill>
                <a:srgbClr val="F18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6AF006DD-60AE-7708-5B34-F7820600F91C}"/>
                </a:ext>
              </a:extLst>
            </p:cNvPr>
            <p:cNvSpPr/>
            <p:nvPr/>
          </p:nvSpPr>
          <p:spPr>
            <a:xfrm>
              <a:off x="117063" y="6401991"/>
              <a:ext cx="342518" cy="345281"/>
            </a:xfrm>
            <a:prstGeom prst="ellipse">
              <a:avLst/>
            </a:prstGeom>
            <a:solidFill>
              <a:srgbClr val="4AA8A7"/>
            </a:solidFill>
            <a:ln>
              <a:solidFill>
                <a:srgbClr val="4AA8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 descr="Afbeelding met cirkel, Graphics, clipart, tekenfilm&#10;&#10;Automatisch gegenereerde beschrijving">
            <a:extLst>
              <a:ext uri="{FF2B5EF4-FFF2-40B4-BE49-F238E27FC236}">
                <a16:creationId xmlns:a16="http://schemas.microsoft.com/office/drawing/2014/main" id="{6DA16EB7-5577-698A-E50F-0156B4111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931" y="-792"/>
            <a:ext cx="1685068" cy="16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2C90B855-139E-E3B1-033F-B02CBD2343B3}"/>
              </a:ext>
            </a:extLst>
          </p:cNvPr>
          <p:cNvGrpSpPr/>
          <p:nvPr/>
        </p:nvGrpSpPr>
        <p:grpSpPr>
          <a:xfrm>
            <a:off x="10109200" y="4866640"/>
            <a:ext cx="2082800" cy="1991359"/>
            <a:chOff x="8483600" y="3149600"/>
            <a:chExt cx="3708400" cy="3708400"/>
          </a:xfrm>
        </p:grpSpPr>
        <p:pic>
          <p:nvPicPr>
            <p:cNvPr id="5" name="Afbeelding 4" descr="Afbeelding met clipart, Graphics, tekenfilm, illustratie&#10;&#10;Automatisch gegenereerde beschrijving">
              <a:extLst>
                <a:ext uri="{FF2B5EF4-FFF2-40B4-BE49-F238E27FC236}">
                  <a16:creationId xmlns:a16="http://schemas.microsoft.com/office/drawing/2014/main" id="{5FEC17E9-0D05-EA5E-C348-8D7B774A0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00" y="3149600"/>
              <a:ext cx="3708400" cy="3708400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709BA555-9F25-51ED-31D2-694C5C783F3B}"/>
                </a:ext>
              </a:extLst>
            </p:cNvPr>
            <p:cNvSpPr/>
            <p:nvPr/>
          </p:nvSpPr>
          <p:spPr>
            <a:xfrm>
              <a:off x="9741963" y="5381624"/>
              <a:ext cx="985092" cy="981075"/>
            </a:xfrm>
            <a:prstGeom prst="ellipse">
              <a:avLst/>
            </a:prstGeom>
            <a:solidFill>
              <a:srgbClr val="FBDED7"/>
            </a:solidFill>
            <a:ln>
              <a:solidFill>
                <a:srgbClr val="FBDE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ED3F68FB-52F9-29C4-75CE-6ED816CFE440}"/>
                </a:ext>
              </a:extLst>
            </p:cNvPr>
            <p:cNvSpPr/>
            <p:nvPr/>
          </p:nvSpPr>
          <p:spPr>
            <a:xfrm>
              <a:off x="10542269" y="5449569"/>
              <a:ext cx="436246" cy="438786"/>
            </a:xfrm>
            <a:prstGeom prst="ellipse">
              <a:avLst/>
            </a:prstGeom>
            <a:solidFill>
              <a:srgbClr val="BB1851"/>
            </a:solidFill>
            <a:ln>
              <a:solidFill>
                <a:srgbClr val="BB18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BB185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7A2DAF8-4642-5AFC-7E54-A572427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rgbClr val="BB1851"/>
                </a:solidFill>
                <a:latin typeface="Grandview" panose="020B0502040204020203" pitchFamily="34" charset="0"/>
              </a:rPr>
              <a:t>MAART 2023 ‘OFFICIËLE START’</a:t>
            </a:r>
          </a:p>
        </p:txBody>
      </p:sp>
      <p:pic>
        <p:nvPicPr>
          <p:cNvPr id="12" name="Afbeelding 11" descr="Afbeelding met hart, creativiteit&#10;&#10;Automatisch gegenereerde beschrijving">
            <a:extLst>
              <a:ext uri="{FF2B5EF4-FFF2-40B4-BE49-F238E27FC236}">
                <a16:creationId xmlns:a16="http://schemas.microsoft.com/office/drawing/2014/main" id="{9D0FB2F8-E59C-A073-C2A7-A4D9F429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6" y="-323534"/>
            <a:ext cx="1250843" cy="132556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196CBE5-FBE2-1434-BA6B-9032E2301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3"/>
          <a:stretch/>
        </p:blipFill>
        <p:spPr>
          <a:xfrm>
            <a:off x="346367" y="2200595"/>
            <a:ext cx="3700321" cy="3116929"/>
          </a:xfrm>
          <a:prstGeom prst="rect">
            <a:avLst/>
          </a:prstGeom>
        </p:spPr>
      </p:pic>
      <p:pic>
        <p:nvPicPr>
          <p:cNvPr id="15" name="Tijdelijke aanduiding voor inhoud 4">
            <a:extLst>
              <a:ext uri="{FF2B5EF4-FFF2-40B4-BE49-F238E27FC236}">
                <a16:creationId xmlns:a16="http://schemas.microsoft.com/office/drawing/2014/main" id="{FE64068A-FCD4-975E-2412-7BC701E82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469"/>
          <a:stretch/>
        </p:blipFill>
        <p:spPr>
          <a:xfrm>
            <a:off x="8263259" y="2783849"/>
            <a:ext cx="3691882" cy="2480038"/>
          </a:xfrm>
          <a:prstGeom prst="rect">
            <a:avLst/>
          </a:prstGeom>
        </p:spPr>
      </p:pic>
      <p:pic>
        <p:nvPicPr>
          <p:cNvPr id="16" name="Tijdelijke aanduiding voor inhoud 5">
            <a:extLst>
              <a:ext uri="{FF2B5EF4-FFF2-40B4-BE49-F238E27FC236}">
                <a16:creationId xmlns:a16="http://schemas.microsoft.com/office/drawing/2014/main" id="{70B9CE8A-EB84-DEC2-5945-D792361B4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b="2475"/>
          <a:stretch/>
        </p:blipFill>
        <p:spPr>
          <a:xfrm>
            <a:off x="4179507" y="2380462"/>
            <a:ext cx="3950932" cy="2937062"/>
          </a:xfrm>
        </p:spPr>
      </p:pic>
    </p:spTree>
    <p:extLst>
      <p:ext uri="{BB962C8B-B14F-4D97-AF65-F5344CB8AC3E}">
        <p14:creationId xmlns:p14="http://schemas.microsoft.com/office/powerpoint/2010/main" val="11859545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1390</Words>
  <Application>Microsoft Office PowerPoint</Application>
  <PresentationFormat>Breedbeeld</PresentationFormat>
  <Paragraphs>295</Paragraphs>
  <Slides>50</Slides>
  <Notes>11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6" baseType="lpstr">
      <vt:lpstr>Aptos</vt:lpstr>
      <vt:lpstr>Aptos Display</vt:lpstr>
      <vt:lpstr>Arial</vt:lpstr>
      <vt:lpstr>Grandview</vt:lpstr>
      <vt:lpstr>Open Sans Bold</vt:lpstr>
      <vt:lpstr>Kantoorthema</vt:lpstr>
      <vt:lpstr>PowerPoint-presentatie</vt:lpstr>
      <vt:lpstr>PowerPoint-presentatie</vt:lpstr>
      <vt:lpstr>OP DE AGENDA</vt:lpstr>
      <vt:lpstr>OP DE AGENDA</vt:lpstr>
      <vt:lpstr>INLEIDING</vt:lpstr>
      <vt:lpstr>OOIT IN 2020….</vt:lpstr>
      <vt:lpstr>IN 2021</vt:lpstr>
      <vt:lpstr>VERDER VERLOOP 2021 - 2022</vt:lpstr>
      <vt:lpstr>MAART 2023 ‘OFFICIËLE START’</vt:lpstr>
      <vt:lpstr>INTERFEDERAAL ZORGPROGRAMMA</vt:lpstr>
      <vt:lpstr>BELGISCHE NODEN/PROBLEMEN</vt:lpstr>
      <vt:lpstr>PROTOCOLAKKOORD 8/11/2023</vt:lpstr>
      <vt:lpstr>QUINTUPLE AIM</vt:lpstr>
      <vt:lpstr>PRAKTISCHE ORGANISATIE</vt:lpstr>
      <vt:lpstr>PRAKTISCHE ORGANISATIE</vt:lpstr>
      <vt:lpstr>PowerPoint-presentatie</vt:lpstr>
      <vt:lpstr>HET VLAAMS AKKOORD</vt:lpstr>
      <vt:lpstr>BORN IN BELGIUM IN CIJFERS 23’-24’</vt:lpstr>
      <vt:lpstr>BORN IN BELGIUM PROFESSIONALS </vt:lpstr>
      <vt:lpstr>DOELSTELLINGEN</vt:lpstr>
      <vt:lpstr>VOORDELEN PARTNERSCHAP </vt:lpstr>
      <vt:lpstr>VOORDELEN PARTNERSCHAP </vt:lpstr>
      <vt:lpstr>STAND VAN ZAKEN </vt:lpstr>
      <vt:lpstr>BORN IN BELGIUM PROFESSIONALS</vt:lpstr>
      <vt:lpstr>PowerPoint-presentatie</vt:lpstr>
      <vt:lpstr>KORTE VERDIEPING:  DE PSYCHOLOGISCHE PROBLEMEN</vt:lpstr>
      <vt:lpstr>KORTE VERDIEPING:  DE PSYCHOLOGISCHE PROBLEMEN</vt:lpstr>
      <vt:lpstr>PowerPoint-presentatie</vt:lpstr>
      <vt:lpstr>KORTE VERDIEPING:  DE PSYCHOLOGISCHE PROBLEMEN</vt:lpstr>
      <vt:lpstr>PowerPoint-presentatie</vt:lpstr>
      <vt:lpstr>CAMPAGNES </vt:lpstr>
      <vt:lpstr>PRAKTISCH</vt:lpstr>
      <vt:lpstr>SCREENING AZ TURNHOUT</vt:lpstr>
      <vt:lpstr>SOCIALE DIENST AZ TURNHOUT</vt:lpstr>
      <vt:lpstr>PRAKTISCH</vt:lpstr>
      <vt:lpstr>AANMELDINGEN</vt:lpstr>
      <vt:lpstr>AANMELDERS</vt:lpstr>
      <vt:lpstr>AANTAL ZORGVRAGEN  PER LEVENSDOMEIN</vt:lpstr>
      <vt:lpstr>PowerPoint-presentatie</vt:lpstr>
      <vt:lpstr>HIATEN</vt:lpstr>
      <vt:lpstr>UITDAGINGEN IN DE REGIO</vt:lpstr>
      <vt:lpstr>ARMOEDE</vt:lpstr>
      <vt:lpstr>ARMOEDE</vt:lpstr>
      <vt:lpstr>VERVOLG</vt:lpstr>
      <vt:lpstr>PowerPoint-presentatie</vt:lpstr>
      <vt:lpstr>WAT IS DE IMPACT OP HET (ONGEBOREN) KIND?</vt:lpstr>
      <vt:lpstr>HET NETWERK ‘STERKE START’</vt:lpstr>
      <vt:lpstr>NIEUW LOGO ‘STERKE START’</vt:lpstr>
      <vt:lpstr>WEBSITE ‘STERKE START’</vt:lpstr>
      <vt:lpstr>BEDANKT ALLEMAAL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Fien De Witte</dc:creator>
  <cp:lastModifiedBy>Fien De Witte</cp:lastModifiedBy>
  <cp:revision>78</cp:revision>
  <dcterms:created xsi:type="dcterms:W3CDTF">2024-05-21T06:40:08Z</dcterms:created>
  <dcterms:modified xsi:type="dcterms:W3CDTF">2024-06-18T12:12:55Z</dcterms:modified>
</cp:coreProperties>
</file>